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256" r:id="rId5"/>
    <p:sldId id="297" r:id="rId6"/>
    <p:sldId id="262" r:id="rId7"/>
    <p:sldId id="275" r:id="rId8"/>
    <p:sldId id="274" r:id="rId9"/>
    <p:sldId id="266" r:id="rId10"/>
    <p:sldId id="276" r:id="rId11"/>
    <p:sldId id="284" r:id="rId12"/>
    <p:sldId id="277" r:id="rId13"/>
    <p:sldId id="278" r:id="rId14"/>
    <p:sldId id="272" r:id="rId15"/>
    <p:sldId id="280" r:id="rId16"/>
    <p:sldId id="279" r:id="rId17"/>
    <p:sldId id="282" r:id="rId18"/>
    <p:sldId id="283" r:id="rId19"/>
    <p:sldId id="285" r:id="rId20"/>
    <p:sldId id="286" r:id="rId21"/>
    <p:sldId id="287" r:id="rId22"/>
    <p:sldId id="296" r:id="rId23"/>
    <p:sldId id="288" r:id="rId24"/>
    <p:sldId id="294" r:id="rId25"/>
    <p:sldId id="295" r:id="rId26"/>
    <p:sldId id="289" r:id="rId27"/>
    <p:sldId id="290" r:id="rId28"/>
    <p:sldId id="291" r:id="rId29"/>
    <p:sldId id="292" r:id="rId30"/>
    <p:sldId id="27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F400"/>
    <a:srgbClr val="05EE55"/>
    <a:srgbClr val="038B30"/>
    <a:srgbClr val="2F3342"/>
    <a:srgbClr val="05D74D"/>
    <a:srgbClr val="663300"/>
    <a:srgbClr val="04C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76" autoAdjust="0"/>
    <p:restoredTop sz="84964" autoAdjust="0"/>
  </p:normalViewPr>
  <p:slideViewPr>
    <p:cSldViewPr snapToGrid="0">
      <p:cViewPr varScale="1">
        <p:scale>
          <a:sx n="100" d="100"/>
          <a:sy n="100" d="100"/>
        </p:scale>
        <p:origin x="1456" y="168"/>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4265FD-4E3F-4008-BF0D-92438DDF38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11FABC-D2A4-4DDD-AE15-415703DDD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CB9CF0-A540-4793-A5F3-F4917CFDDCB6}" type="datetimeFigureOut">
              <a:rPr lang="en-US" smtClean="0"/>
              <a:t>7/24/23</a:t>
            </a:fld>
            <a:endParaRPr lang="en-US" dirty="0"/>
          </a:p>
        </p:txBody>
      </p:sp>
      <p:sp>
        <p:nvSpPr>
          <p:cNvPr id="4" name="Footer Placeholder 3">
            <a:extLst>
              <a:ext uri="{FF2B5EF4-FFF2-40B4-BE49-F238E27FC236}">
                <a16:creationId xmlns:a16="http://schemas.microsoft.com/office/drawing/2014/main" id="{27EBBAB0-AE2E-4EA6-BE3D-A8C4DA4007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31D462F-4914-49FC-A851-7FFFE9D6E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422B72-BD1C-4F41-B10E-CA0BEB17901E}" type="slidenum">
              <a:rPr lang="en-US" smtClean="0"/>
              <a:t>‹#›</a:t>
            </a:fld>
            <a:endParaRPr lang="en-US" dirty="0"/>
          </a:p>
        </p:txBody>
      </p:sp>
    </p:spTree>
    <p:extLst>
      <p:ext uri="{BB962C8B-B14F-4D97-AF65-F5344CB8AC3E}">
        <p14:creationId xmlns:p14="http://schemas.microsoft.com/office/powerpoint/2010/main" val="353190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03753-A5BE-4D79-AEA9-C0A65A6F8851}" type="datetimeFigureOut">
              <a:rPr lang="en-US" smtClean="0"/>
              <a:t>7/24/23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BE989-76B8-4F13-9267-01FDA45C437A}" type="slidenum">
              <a:rPr lang="en-US" smtClean="0"/>
              <a:t>‹#›</a:t>
            </a:fld>
            <a:endParaRPr lang="en-US" dirty="0"/>
          </a:p>
        </p:txBody>
      </p:sp>
    </p:spTree>
    <p:extLst>
      <p:ext uri="{BB962C8B-B14F-4D97-AF65-F5344CB8AC3E}">
        <p14:creationId xmlns:p14="http://schemas.microsoft.com/office/powerpoint/2010/main" val="316973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1</a:t>
            </a:fld>
            <a:endParaRPr lang="en-US" dirty="0"/>
          </a:p>
        </p:txBody>
      </p:sp>
    </p:spTree>
    <p:extLst>
      <p:ext uri="{BB962C8B-B14F-4D97-AF65-F5344CB8AC3E}">
        <p14:creationId xmlns:p14="http://schemas.microsoft.com/office/powerpoint/2010/main" val="3895888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2</a:t>
            </a:fld>
            <a:endParaRPr lang="en-US" dirty="0"/>
          </a:p>
        </p:txBody>
      </p:sp>
    </p:spTree>
    <p:extLst>
      <p:ext uri="{BB962C8B-B14F-4D97-AF65-F5344CB8AC3E}">
        <p14:creationId xmlns:p14="http://schemas.microsoft.com/office/powerpoint/2010/main" val="1703614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3</a:t>
            </a:fld>
            <a:endParaRPr lang="en-US" dirty="0"/>
          </a:p>
        </p:txBody>
      </p:sp>
    </p:spTree>
    <p:extLst>
      <p:ext uri="{BB962C8B-B14F-4D97-AF65-F5344CB8AC3E}">
        <p14:creationId xmlns:p14="http://schemas.microsoft.com/office/powerpoint/2010/main" val="791291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10</a:t>
            </a:fld>
            <a:endParaRPr lang="en-US" dirty="0"/>
          </a:p>
        </p:txBody>
      </p:sp>
    </p:spTree>
    <p:extLst>
      <p:ext uri="{BB962C8B-B14F-4D97-AF65-F5344CB8AC3E}">
        <p14:creationId xmlns:p14="http://schemas.microsoft.com/office/powerpoint/2010/main" val="1785012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14</a:t>
            </a:fld>
            <a:endParaRPr lang="en-US" dirty="0"/>
          </a:p>
        </p:txBody>
      </p:sp>
    </p:spTree>
    <p:extLst>
      <p:ext uri="{BB962C8B-B14F-4D97-AF65-F5344CB8AC3E}">
        <p14:creationId xmlns:p14="http://schemas.microsoft.com/office/powerpoint/2010/main" val="4116064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15</a:t>
            </a:fld>
            <a:endParaRPr lang="en-US" dirty="0"/>
          </a:p>
        </p:txBody>
      </p:sp>
    </p:spTree>
    <p:extLst>
      <p:ext uri="{BB962C8B-B14F-4D97-AF65-F5344CB8AC3E}">
        <p14:creationId xmlns:p14="http://schemas.microsoft.com/office/powerpoint/2010/main" val="1501719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16</a:t>
            </a:fld>
            <a:endParaRPr lang="en-US" dirty="0"/>
          </a:p>
        </p:txBody>
      </p:sp>
    </p:spTree>
    <p:extLst>
      <p:ext uri="{BB962C8B-B14F-4D97-AF65-F5344CB8AC3E}">
        <p14:creationId xmlns:p14="http://schemas.microsoft.com/office/powerpoint/2010/main" val="3634239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18</a:t>
            </a:fld>
            <a:endParaRPr lang="en-US" dirty="0"/>
          </a:p>
        </p:txBody>
      </p:sp>
    </p:spTree>
    <p:extLst>
      <p:ext uri="{BB962C8B-B14F-4D97-AF65-F5344CB8AC3E}">
        <p14:creationId xmlns:p14="http://schemas.microsoft.com/office/powerpoint/2010/main" val="2447447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Wahpet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3260C4-CDDB-664B-B6DC-6D9F30067CF5}"/>
              </a:ext>
              <a:ext uri="{C183D7F6-B498-43B3-948B-1728B52AA6E4}">
                <adec:decorative xmlns:adec="http://schemas.microsoft.com/office/drawing/2017/decorative" val="1"/>
              </a:ext>
            </a:extLst>
          </p:cNvPr>
          <p:cNvPicPr>
            <a:picLocks noChangeAspect="1"/>
          </p:cNvPicPr>
          <p:nvPr userDrawn="1"/>
        </p:nvPicPr>
        <p:blipFill rotWithShape="1">
          <a:blip r:embed="rId2"/>
          <a:srcRect l="4031" t="57571" r="52624" b="5848"/>
          <a:stretch/>
        </p:blipFill>
        <p:spPr>
          <a:xfrm>
            <a:off x="0" y="0"/>
            <a:ext cx="12230100" cy="6883400"/>
          </a:xfrm>
          <a:prstGeom prst="rect">
            <a:avLst/>
          </a:prstGeom>
        </p:spPr>
      </p:pic>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704602" y="637676"/>
            <a:ext cx="7324425" cy="5712324"/>
            <a:chOff x="252032" y="-22763"/>
            <a:chExt cx="7324425" cy="1069348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5" y="1181212"/>
              <a:ext cx="6117771" cy="9489509"/>
            </a:xfrm>
            <a:prstGeom prst="rect">
              <a:avLst/>
            </a:prstGeom>
            <a:gradFill>
              <a:gsLst>
                <a:gs pos="0">
                  <a:schemeClr val="accent1"/>
                </a:gs>
                <a:gs pos="100000">
                  <a:schemeClr val="tx2"/>
                </a:gs>
                <a:gs pos="50000">
                  <a:schemeClr val="tx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2" y="655465"/>
              <a:ext cx="6475341" cy="623197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1553686" y="1699516"/>
            <a:ext cx="6475342" cy="1508126"/>
          </a:xfrm>
        </p:spPr>
        <p:txBody>
          <a:bodyPr anchor="b">
            <a:normAutofit/>
          </a:bodyPr>
          <a:lstStyle>
            <a:lvl1pPr algn="ctr">
              <a:defRPr sz="4400" b="1">
                <a:solidFill>
                  <a:schemeClr val="bg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1553686" y="3299717"/>
            <a:ext cx="6475342" cy="450503"/>
          </a:xfrm>
        </p:spPr>
        <p:txBody>
          <a:bodyPr/>
          <a:lstStyle>
            <a:lvl1pPr marL="0" indent="0" algn="ctr">
              <a:buNone/>
              <a:defRPr sz="2400" spc="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120C098A-AE68-F841-94C5-20686878D8A6}"/>
              </a:ext>
            </a:extLst>
          </p:cNvPr>
          <p:cNvPicPr>
            <a:picLocks noChangeAspect="1"/>
          </p:cNvPicPr>
          <p:nvPr userDrawn="1"/>
        </p:nvPicPr>
        <p:blipFill>
          <a:blip r:embed="rId3"/>
          <a:stretch>
            <a:fillRect/>
          </a:stretch>
        </p:blipFill>
        <p:spPr>
          <a:xfrm>
            <a:off x="2883980" y="4688950"/>
            <a:ext cx="2753532" cy="1301119"/>
          </a:xfrm>
          <a:prstGeom prst="rect">
            <a:avLst/>
          </a:prstGeom>
        </p:spPr>
      </p:pic>
    </p:spTree>
    <p:extLst>
      <p:ext uri="{BB962C8B-B14F-4D97-AF65-F5344CB8AC3E}">
        <p14:creationId xmlns:p14="http://schemas.microsoft.com/office/powerpoint/2010/main" val="37768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a:lstStyle/>
          <a:p>
            <a:r>
              <a:rPr lang="en-US" dirty="0"/>
              <a:t>Click icon to add picture</a:t>
            </a:r>
          </a:p>
        </p:txBody>
      </p:sp>
      <p:grpSp>
        <p:nvGrpSpPr>
          <p:cNvPr id="12" name="Group 11">
            <a:extLst>
              <a:ext uri="{FF2B5EF4-FFF2-40B4-BE49-F238E27FC236}">
                <a16:creationId xmlns:a16="http://schemas.microsoft.com/office/drawing/2014/main" id="{99325050-38BE-4AB2-B450-8DC9C0EDD386}"/>
              </a:ext>
            </a:extLst>
          </p:cNvPr>
          <p:cNvGrpSpPr/>
          <p:nvPr userDrawn="1"/>
        </p:nvGrpSpPr>
        <p:grpSpPr>
          <a:xfrm>
            <a:off x="883522" y="408327"/>
            <a:ext cx="5276606" cy="5768636"/>
            <a:chOff x="883522" y="408327"/>
            <a:chExt cx="5276606" cy="5768636"/>
          </a:xfrm>
        </p:grpSpPr>
        <p:sp>
          <p:nvSpPr>
            <p:cNvPr id="13" name="Rectangle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chemeClr val="accent1"/>
                </a:gs>
                <a:gs pos="100000">
                  <a:schemeClr val="tx2"/>
                </a:gs>
                <a:gs pos="50000">
                  <a:schemeClr val="tx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p:txBody>
        </p:sp>
        <p:pic>
          <p:nvPicPr>
            <p:cNvPr id="15" name="Graphic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4" name="Rectangle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p:txBody>
        </p:sp>
      </p:gr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883522" y="1501775"/>
            <a:ext cx="4306589" cy="2384466"/>
          </a:xfrm>
        </p:spPr>
        <p:txBody>
          <a:bodyPr>
            <a:normAutofit/>
          </a:bodyPr>
          <a:lstStyle>
            <a:lvl1pPr algn="ctr">
              <a:defRPr sz="4400" b="1" spc="300">
                <a:solidFill>
                  <a:schemeClr val="bg1"/>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883521" y="3886241"/>
            <a:ext cx="4306588" cy="296437"/>
          </a:xfrm>
        </p:spPr>
        <p:txBody>
          <a:bodyPr lIns="0" rIns="0">
            <a:noAutofit/>
          </a:bodyPr>
          <a:lstStyle>
            <a:lvl1pPr marL="0" indent="0" algn="ctr">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Tree>
    <p:extLst>
      <p:ext uri="{BB962C8B-B14F-4D97-AF65-F5344CB8AC3E}">
        <p14:creationId xmlns:p14="http://schemas.microsoft.com/office/powerpoint/2010/main" val="3848143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2">
    <p:spTree>
      <p:nvGrpSpPr>
        <p:cNvPr id="1" name=""/>
        <p:cNvGrpSpPr/>
        <p:nvPr/>
      </p:nvGrpSpPr>
      <p:grpSpPr>
        <a:xfrm>
          <a:off x="0" y="0"/>
          <a:ext cx="0" cy="0"/>
          <a:chOff x="0" y="0"/>
          <a:chExt cx="0" cy="0"/>
        </a:xfrm>
      </p:grpSpPr>
      <p:sp>
        <p:nvSpPr>
          <p:cNvPr id="7" name="Picture Placeholder 13">
            <a:extLst>
              <a:ext uri="{FF2B5EF4-FFF2-40B4-BE49-F238E27FC236}">
                <a16:creationId xmlns:a16="http://schemas.microsoft.com/office/drawing/2014/main" id="{B599FEC8-12D0-4EB5-8573-C891D56C84E0}"/>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chemeClr val="accent1"/>
                </a:gs>
                <a:gs pos="99000">
                  <a:schemeClr val="tx2"/>
                </a:gs>
                <a:gs pos="50000">
                  <a:schemeClr val="tx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bg1"/>
                </a:solidFill>
                <a:latin typeface="+mj-lt"/>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74491700-C4EB-4143-ACD3-DE153BF9DD99}"/>
              </a:ext>
            </a:extLst>
          </p:cNvPr>
          <p:cNvSpPr>
            <a:spLocks noGrp="1"/>
          </p:cNvSpPr>
          <p:nvPr>
            <p:ph type="body" idx="13" hasCustomPrompt="1"/>
          </p:nvPr>
        </p:nvSpPr>
        <p:spPr>
          <a:xfrm>
            <a:off x="4506094" y="4493215"/>
            <a:ext cx="4351910" cy="1397205"/>
          </a:xfrm>
        </p:spPr>
        <p:txBody>
          <a:bodyPr lIns="0" rIns="0">
            <a:noAutofit/>
          </a:bodyPr>
          <a:lstStyle>
            <a:lvl1pPr marL="0" indent="0" algn="ctr">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Tree>
    <p:extLst>
      <p:ext uri="{BB962C8B-B14F-4D97-AF65-F5344CB8AC3E}">
        <p14:creationId xmlns:p14="http://schemas.microsoft.com/office/powerpoint/2010/main" val="289958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D40C7A-92CE-46D6-B056-C75D73663328}"/>
              </a:ext>
            </a:extLst>
          </p:cNvPr>
          <p:cNvSpPr/>
          <p:nvPr userDrawn="1"/>
        </p:nvSpPr>
        <p:spPr>
          <a:xfrm>
            <a:off x="609600" y="391887"/>
            <a:ext cx="7075714" cy="5271690"/>
          </a:xfrm>
          <a:prstGeom prst="rect">
            <a:avLst/>
          </a:prstGeom>
          <a:noFill/>
          <a:ln w="1270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CAE90E16-AEC5-4F82-85B0-DDEA26AA939A}"/>
              </a:ext>
            </a:extLst>
          </p:cNvPr>
          <p:cNvSpPr>
            <a:spLocks noGrp="1"/>
          </p:cNvSpPr>
          <p:nvPr>
            <p:ph type="pic" idx="1"/>
          </p:nvPr>
        </p:nvSpPr>
        <p:spPr>
          <a:xfrm>
            <a:off x="7097484" y="0"/>
            <a:ext cx="5094515" cy="6858000"/>
          </a:xfrm>
          <a:solidFill>
            <a:schemeClr val="bg1">
              <a:lumMod val="5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Rectangle 12">
            <a:extLst>
              <a:ext uri="{FF2B5EF4-FFF2-40B4-BE49-F238E27FC236}">
                <a16:creationId xmlns:a16="http://schemas.microsoft.com/office/drawing/2014/main" id="{EA1A2116-206B-49CD-9ECC-078E4F72904C}"/>
              </a:ext>
            </a:extLst>
          </p:cNvPr>
          <p:cNvSpPr/>
          <p:nvPr userDrawn="1"/>
        </p:nvSpPr>
        <p:spPr>
          <a:xfrm>
            <a:off x="979713" y="1194423"/>
            <a:ext cx="6117771" cy="5008110"/>
          </a:xfrm>
          <a:prstGeom prst="rect">
            <a:avLst/>
          </a:prstGeom>
          <a:gradFill>
            <a:gsLst>
              <a:gs pos="0">
                <a:schemeClr val="accent1"/>
              </a:gs>
              <a:gs pos="99000">
                <a:schemeClr val="tx2"/>
              </a:gs>
              <a:gs pos="49000">
                <a:schemeClr val="tx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69E75A6-06C5-49D0-9164-3098CE0E53D8}"/>
              </a:ext>
            </a:extLst>
          </p:cNvPr>
          <p:cNvSpPr/>
          <p:nvPr userDrawn="1"/>
        </p:nvSpPr>
        <p:spPr>
          <a:xfrm>
            <a:off x="957943" y="655467"/>
            <a:ext cx="5769428" cy="509519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1273627" y="2353914"/>
            <a:ext cx="5138057" cy="3396749"/>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1273628" y="1241816"/>
            <a:ext cx="5138057" cy="979308"/>
          </a:xfrm>
        </p:spPr>
        <p:txBody>
          <a:bodyPr anchor="b"/>
          <a:lstStyle>
            <a:lvl1pPr>
              <a:defRPr sz="32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577251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1523CA8-347A-E54B-B8C9-3C0816C159BF}"/>
              </a:ext>
            </a:extLst>
          </p:cNvPr>
          <p:cNvSpPr>
            <a:spLocks noGrp="1"/>
          </p:cNvSpPr>
          <p:nvPr>
            <p:ph idx="14"/>
          </p:nvPr>
        </p:nvSpPr>
        <p:spPr>
          <a:xfrm>
            <a:off x="6294478" y="587829"/>
            <a:ext cx="5326022" cy="527322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016368BA-FBBB-D346-AFE9-C106D261CE51}"/>
              </a:ext>
            </a:extLst>
          </p:cNvPr>
          <p:cNvGrpSpPr/>
          <p:nvPr userDrawn="1"/>
        </p:nvGrpSpPr>
        <p:grpSpPr>
          <a:xfrm>
            <a:off x="571500" y="453412"/>
            <a:ext cx="5134751" cy="5687596"/>
            <a:chOff x="252031" y="391887"/>
            <a:chExt cx="7433283" cy="5687596"/>
          </a:xfrm>
        </p:grpSpPr>
        <p:sp>
          <p:nvSpPr>
            <p:cNvPr id="12" name="Rectangle 11">
              <a:extLst>
                <a:ext uri="{FF2B5EF4-FFF2-40B4-BE49-F238E27FC236}">
                  <a16:creationId xmlns:a16="http://schemas.microsoft.com/office/drawing/2014/main" id="{EB5818CE-6B0B-7B4A-88DF-A0C5B398E26F}"/>
                </a:ext>
              </a:extLst>
            </p:cNvPr>
            <p:cNvSpPr/>
            <p:nvPr userDrawn="1"/>
          </p:nvSpPr>
          <p:spPr>
            <a:xfrm>
              <a:off x="979713" y="1181214"/>
              <a:ext cx="6117771" cy="4898269"/>
            </a:xfrm>
            <a:prstGeom prst="rect">
              <a:avLst/>
            </a:prstGeom>
            <a:gradFill>
              <a:gsLst>
                <a:gs pos="0">
                  <a:schemeClr val="accent1"/>
                </a:gs>
                <a:gs pos="99000">
                  <a:schemeClr val="tx2"/>
                </a:gs>
                <a:gs pos="49000">
                  <a:schemeClr val="tx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794FE3-D7F6-0147-B719-55AAED049E94}"/>
                </a:ext>
              </a:extLst>
            </p:cNvPr>
            <p:cNvSpPr/>
            <p:nvPr userDrawn="1"/>
          </p:nvSpPr>
          <p:spPr>
            <a:xfrm>
              <a:off x="609600" y="391887"/>
              <a:ext cx="7075714" cy="5273221"/>
            </a:xfrm>
            <a:prstGeom prst="rect">
              <a:avLst/>
            </a:prstGeom>
            <a:noFill/>
            <a:ln w="1270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5A93A84-9F4A-954C-BD21-1D377D489CC1}"/>
                </a:ext>
              </a:extLst>
            </p:cNvPr>
            <p:cNvSpPr/>
            <p:nvPr userDrawn="1"/>
          </p:nvSpPr>
          <p:spPr>
            <a:xfrm>
              <a:off x="252031" y="655467"/>
              <a:ext cx="6475340" cy="509672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818501" y="957489"/>
            <a:ext cx="4009531" cy="573989"/>
          </a:xfrm>
        </p:spPr>
        <p:txBody>
          <a:bodyPr lIns="0" rIns="0">
            <a:noAutofit/>
          </a:bodyPr>
          <a:lstStyle>
            <a:lvl1pPr>
              <a:defRPr sz="3200" b="1" spc="0">
                <a:solidFill>
                  <a:schemeClr val="bg1"/>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818501" y="2003721"/>
            <a:ext cx="4009531" cy="3857329"/>
          </a:xfrm>
        </p:spPr>
        <p:txBody>
          <a:bodyPr lIns="0" rIns="0">
            <a:normAutofit/>
          </a:bodyPr>
          <a:lstStyle>
            <a:lvl1pPr>
              <a:lnSpc>
                <a:spcPct val="150000"/>
              </a:lnSpc>
              <a:defRPr sz="1600">
                <a:solidFill>
                  <a:schemeClr val="bg1"/>
                </a:solidFill>
              </a:defRPr>
            </a:lvl1pPr>
            <a:lvl2pPr>
              <a:lnSpc>
                <a:spcPct val="150000"/>
              </a:lnSpc>
              <a:defRPr sz="16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831138" y="1596051"/>
            <a:ext cx="3982755" cy="407670"/>
          </a:xfrm>
        </p:spPr>
        <p:txBody>
          <a:bodyPr lIns="0" rIns="0">
            <a:noAutofit/>
          </a:bodyPr>
          <a:lstStyle>
            <a:lvl1pPr marL="0" indent="0">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Tree>
    <p:extLst>
      <p:ext uri="{BB962C8B-B14F-4D97-AF65-F5344CB8AC3E}">
        <p14:creationId xmlns:p14="http://schemas.microsoft.com/office/powerpoint/2010/main" val="2892789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chemeClr val="accent1"/>
                </a:gs>
                <a:gs pos="100000">
                  <a:schemeClr val="tx2"/>
                </a:gs>
                <a:gs pos="50000">
                  <a:schemeClr val="tx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925286" y="2238426"/>
            <a:ext cx="6475341" cy="1508126"/>
          </a:xfrm>
        </p:spPr>
        <p:txBody>
          <a:bodyPr anchor="b">
            <a:normAutofit/>
          </a:bodyPr>
          <a:lstStyle>
            <a:lvl1pPr algn="ctr">
              <a:defRPr sz="4400" b="1">
                <a:solidFill>
                  <a:schemeClr val="bg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925286" y="3838627"/>
            <a:ext cx="6475341" cy="450503"/>
          </a:xfrm>
        </p:spPr>
        <p:txBody>
          <a:bodyPr/>
          <a:lstStyle>
            <a:lvl1pPr marL="0" indent="0" algn="ctr">
              <a:buNone/>
              <a:defRPr sz="2400" spc="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chemeClr val="accent1"/>
                </a:gs>
                <a:gs pos="99000">
                  <a:schemeClr val="tx2"/>
                </a:gs>
                <a:gs pos="49000">
                  <a:schemeClr val="tx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bg1"/>
                </a:solidFill>
                <a:latin typeface="+mj-lt"/>
              </a:defRPr>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CEC8E835-7291-427D-948E-B544E36AD129}"/>
              </a:ext>
            </a:extLst>
          </p:cNvPr>
          <p:cNvSpPr>
            <a:spLocks noGrp="1"/>
          </p:cNvSpPr>
          <p:nvPr>
            <p:ph type="body" idx="1" hasCustomPrompt="1"/>
          </p:nvPr>
        </p:nvSpPr>
        <p:spPr>
          <a:xfrm>
            <a:off x="4506094" y="4127455"/>
            <a:ext cx="4351911" cy="296437"/>
          </a:xfrm>
        </p:spPr>
        <p:txBody>
          <a:bodyPr vert="horz" lIns="91440" tIns="45720" rIns="91440" bIns="45720" rtlCol="0">
            <a:noAutofit/>
          </a:bodyPr>
          <a:lstStyle>
            <a:lvl1pPr marL="0" indent="0">
              <a:buNone/>
              <a:defRPr lang="en-US" sz="2000" cap="all" spc="600" baseline="0">
                <a:latin typeface="+mj-lt"/>
              </a:defRPr>
            </a:lvl1pPr>
          </a:lstStyle>
          <a:p>
            <a:pPr marL="228600" lvl="0" indent="-228600" algn="ctr"/>
            <a:r>
              <a:rPr lang="en-US" dirty="0"/>
              <a:t>EDIT MASTER TEXT STYLES</a:t>
            </a:r>
          </a:p>
        </p:txBody>
      </p:sp>
    </p:spTree>
    <p:extLst>
      <p:ext uri="{BB962C8B-B14F-4D97-AF65-F5344CB8AC3E}">
        <p14:creationId xmlns:p14="http://schemas.microsoft.com/office/powerpoint/2010/main" val="808000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F3E8482-B43D-4B69-8645-6B735F91B920}"/>
              </a:ext>
            </a:extLst>
          </p:cNvPr>
          <p:cNvSpPr>
            <a:spLocks noGrp="1"/>
          </p:cNvSpPr>
          <p:nvPr>
            <p:ph idx="1"/>
          </p:nvPr>
        </p:nvSpPr>
        <p:spPr>
          <a:xfrm>
            <a:off x="6294478" y="587829"/>
            <a:ext cx="5326022" cy="527322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a:extLst>
              <a:ext uri="{FF2B5EF4-FFF2-40B4-BE49-F238E27FC236}">
                <a16:creationId xmlns:a16="http://schemas.microsoft.com/office/drawing/2014/main" id="{97A3D921-B9D5-42DC-9037-298968D94C95}"/>
              </a:ext>
            </a:extLst>
          </p:cNvPr>
          <p:cNvGrpSpPr/>
          <p:nvPr userDrawn="1"/>
        </p:nvGrpSpPr>
        <p:grpSpPr>
          <a:xfrm>
            <a:off x="571500" y="453412"/>
            <a:ext cx="5134751" cy="5687596"/>
            <a:chOff x="252031" y="391887"/>
            <a:chExt cx="7433283" cy="5687596"/>
          </a:xfrm>
        </p:grpSpPr>
        <p:sp>
          <p:nvSpPr>
            <p:cNvPr id="17" name="Rectangle 16">
              <a:extLst>
                <a:ext uri="{FF2B5EF4-FFF2-40B4-BE49-F238E27FC236}">
                  <a16:creationId xmlns:a16="http://schemas.microsoft.com/office/drawing/2014/main" id="{9BDB1890-91F2-49FC-B0F4-3F3FF11B6A1A}"/>
                </a:ext>
              </a:extLst>
            </p:cNvPr>
            <p:cNvSpPr/>
            <p:nvPr userDrawn="1"/>
          </p:nvSpPr>
          <p:spPr>
            <a:xfrm>
              <a:off x="979713" y="1181214"/>
              <a:ext cx="6117771" cy="4898269"/>
            </a:xfrm>
            <a:prstGeom prst="rect">
              <a:avLst/>
            </a:prstGeom>
            <a:gradFill>
              <a:gsLst>
                <a:gs pos="0">
                  <a:schemeClr val="accent1"/>
                </a:gs>
                <a:gs pos="99000">
                  <a:schemeClr val="tx2"/>
                </a:gs>
                <a:gs pos="49000">
                  <a:schemeClr val="tx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A62F937-16D4-4A6C-B247-D0A62BC6560D}"/>
                </a:ext>
              </a:extLst>
            </p:cNvPr>
            <p:cNvSpPr/>
            <p:nvPr userDrawn="1"/>
          </p:nvSpPr>
          <p:spPr>
            <a:xfrm>
              <a:off x="609600" y="391887"/>
              <a:ext cx="7075714" cy="5273221"/>
            </a:xfrm>
            <a:prstGeom prst="rect">
              <a:avLst/>
            </a:prstGeom>
            <a:noFill/>
            <a:ln w="1270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9335681-5A6F-48BE-8160-2000D0F242FB}"/>
                </a:ext>
              </a:extLst>
            </p:cNvPr>
            <p:cNvSpPr/>
            <p:nvPr userDrawn="1"/>
          </p:nvSpPr>
          <p:spPr>
            <a:xfrm>
              <a:off x="252031" y="655467"/>
              <a:ext cx="6475340" cy="509672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818500" y="2565139"/>
            <a:ext cx="3942259" cy="3396749"/>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818500" y="1498745"/>
            <a:ext cx="3942259" cy="979308"/>
          </a:xfrm>
        </p:spPr>
        <p:txBody>
          <a:bodyPr anchor="b"/>
          <a:lstStyle>
            <a:lvl1pPr>
              <a:defRPr sz="32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42729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Far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3260C4-CDDB-664B-B6DC-6D9F30067CF5}"/>
              </a:ext>
              <a:ext uri="{C183D7F6-B498-43B3-948B-1728B52AA6E4}">
                <adec:decorative xmlns:adec="http://schemas.microsoft.com/office/drawing/2017/decorative" val="1"/>
              </a:ext>
            </a:extLst>
          </p:cNvPr>
          <p:cNvPicPr>
            <a:picLocks noChangeAspect="1"/>
          </p:cNvPicPr>
          <p:nvPr userDrawn="1"/>
        </p:nvPicPr>
        <p:blipFill rotWithShape="1">
          <a:blip r:embed="rId2"/>
          <a:srcRect l="37848" t="23780" b="23585"/>
          <a:stretch/>
        </p:blipFill>
        <p:spPr>
          <a:xfrm>
            <a:off x="0" y="0"/>
            <a:ext cx="12192000" cy="6883400"/>
          </a:xfrm>
          <a:prstGeom prst="rect">
            <a:avLst/>
          </a:prstGeom>
        </p:spPr>
      </p:pic>
      <p:grpSp>
        <p:nvGrpSpPr>
          <p:cNvPr id="14" name="Group 13">
            <a:extLst>
              <a:ext uri="{FF2B5EF4-FFF2-40B4-BE49-F238E27FC236}">
                <a16:creationId xmlns:a16="http://schemas.microsoft.com/office/drawing/2014/main" id="{846D6A0C-E2C3-43CB-83D0-B5F6221079CA}"/>
              </a:ext>
            </a:extLst>
          </p:cNvPr>
          <p:cNvGrpSpPr/>
          <p:nvPr userDrawn="1"/>
        </p:nvGrpSpPr>
        <p:grpSpPr>
          <a:xfrm>
            <a:off x="4401959" y="637676"/>
            <a:ext cx="7324425" cy="5712324"/>
            <a:chOff x="252032" y="-22763"/>
            <a:chExt cx="7324425" cy="1069348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5" y="1181212"/>
              <a:ext cx="6117771" cy="9489509"/>
            </a:xfrm>
            <a:prstGeom prst="rect">
              <a:avLst/>
            </a:prstGeom>
            <a:gradFill>
              <a:gsLst>
                <a:gs pos="0">
                  <a:schemeClr val="accent1"/>
                </a:gs>
                <a:gs pos="100000">
                  <a:schemeClr val="tx2"/>
                </a:gs>
                <a:gs pos="50000">
                  <a:schemeClr val="tx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2" y="655465"/>
              <a:ext cx="6475341" cy="623197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4401959" y="1699516"/>
            <a:ext cx="6475342" cy="1508126"/>
          </a:xfrm>
        </p:spPr>
        <p:txBody>
          <a:bodyPr anchor="b">
            <a:normAutofit/>
          </a:bodyPr>
          <a:lstStyle>
            <a:lvl1pPr algn="ctr">
              <a:defRPr sz="4400" b="1">
                <a:solidFill>
                  <a:schemeClr val="bg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4401959" y="3299717"/>
            <a:ext cx="6475342" cy="450503"/>
          </a:xfrm>
        </p:spPr>
        <p:txBody>
          <a:bodyPr/>
          <a:lstStyle>
            <a:lvl1pPr marL="0" indent="0" algn="ctr">
              <a:buNone/>
              <a:defRPr sz="2400" spc="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120C098A-AE68-F841-94C5-20686878D8A6}"/>
              </a:ext>
            </a:extLst>
          </p:cNvPr>
          <p:cNvPicPr>
            <a:picLocks noChangeAspect="1"/>
          </p:cNvPicPr>
          <p:nvPr userDrawn="1"/>
        </p:nvPicPr>
        <p:blipFill>
          <a:blip r:embed="rId3"/>
          <a:srcRect/>
          <a:stretch/>
        </p:blipFill>
        <p:spPr>
          <a:xfrm>
            <a:off x="6780120" y="4738633"/>
            <a:ext cx="2753532" cy="1201753"/>
          </a:xfrm>
          <a:prstGeom prst="rect">
            <a:avLst/>
          </a:prstGeom>
        </p:spPr>
      </p:pic>
    </p:spTree>
    <p:extLst>
      <p:ext uri="{BB962C8B-B14F-4D97-AF65-F5344CB8AC3E}">
        <p14:creationId xmlns:p14="http://schemas.microsoft.com/office/powerpoint/2010/main" val="2438976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DCA22-1DF2-42CB-8741-F0CE575EAFE9}"/>
              </a:ext>
            </a:extLst>
          </p:cNvPr>
          <p:cNvSpPr>
            <a:spLocks noGrp="1"/>
          </p:cNvSpPr>
          <p:nvPr>
            <p:ph type="title"/>
          </p:nvPr>
        </p:nvSpPr>
        <p:spPr>
          <a:xfrm>
            <a:off x="437804" y="1475232"/>
            <a:ext cx="5196241" cy="3352800"/>
          </a:xfrm>
        </p:spPr>
        <p:txBody>
          <a:bodyPr>
            <a:normAutofit/>
          </a:bodyPr>
          <a:lstStyle>
            <a:lvl1pPr>
              <a:defRPr sz="4400" b="1" spc="300">
                <a:solidFill>
                  <a:schemeClr val="bg2"/>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CDD89F3-6B87-4C54-83B9-A6481CB4FC3A}"/>
              </a:ext>
            </a:extLst>
          </p:cNvPr>
          <p:cNvSpPr>
            <a:spLocks noGrp="1"/>
          </p:cNvSpPr>
          <p:nvPr>
            <p:ph idx="1"/>
          </p:nvPr>
        </p:nvSpPr>
        <p:spPr>
          <a:xfrm>
            <a:off x="6336180" y="365125"/>
            <a:ext cx="5418016" cy="5811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Graphic 10">
            <a:extLst>
              <a:ext uri="{FF2B5EF4-FFF2-40B4-BE49-F238E27FC236}">
                <a16:creationId xmlns:a16="http://schemas.microsoft.com/office/drawing/2014/main" id="{479D679C-E90D-4916-BCE6-71C32B831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938" y="887404"/>
            <a:ext cx="4572000" cy="4572000"/>
          </a:xfrm>
          <a:prstGeom prst="rect">
            <a:avLst/>
          </a:prstGeom>
        </p:spPr>
      </p:pic>
    </p:spTree>
    <p:extLst>
      <p:ext uri="{BB962C8B-B14F-4D97-AF65-F5344CB8AC3E}">
        <p14:creationId xmlns:p14="http://schemas.microsoft.com/office/powerpoint/2010/main" val="3141762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D80F306C-DD7D-D94C-BCF8-92E6911F975F}"/>
              </a:ext>
            </a:extLst>
          </p:cNvPr>
          <p:cNvSpPr>
            <a:spLocks noGrp="1"/>
          </p:cNvSpPr>
          <p:nvPr>
            <p:ph sz="half" idx="2"/>
          </p:nvPr>
        </p:nvSpPr>
        <p:spPr>
          <a:xfrm>
            <a:off x="573882" y="1554480"/>
            <a:ext cx="11044234" cy="4402901"/>
          </a:xfrm>
        </p:spPr>
        <p:txBody>
          <a:bodyPr>
            <a:normAutofit/>
          </a:bodyPr>
          <a:lstStyle>
            <a:lvl1pPr>
              <a:lnSpc>
                <a:spcPct val="150000"/>
              </a:lnSpc>
              <a:defRPr sz="1600">
                <a:solidFill>
                  <a:schemeClr val="tx1"/>
                </a:solidFill>
              </a:defRPr>
            </a:lvl1pPr>
            <a:lvl2pPr>
              <a:lnSpc>
                <a:spcPct val="150000"/>
              </a:lnSpc>
              <a:defRPr sz="1400">
                <a:solidFill>
                  <a:schemeClr val="tx1"/>
                </a:solidFill>
              </a:defRPr>
            </a:lvl2pPr>
            <a:lvl3pPr>
              <a:lnSpc>
                <a:spcPct val="150000"/>
              </a:lnSpc>
              <a:defRPr sz="1200">
                <a:solidFill>
                  <a:schemeClr val="tx1"/>
                </a:solidFill>
              </a:defRPr>
            </a:lvl3pPr>
            <a:lvl4pPr>
              <a:lnSpc>
                <a:spcPct val="150000"/>
              </a:lnSpc>
              <a:defRPr sz="1100">
                <a:solidFill>
                  <a:schemeClr val="tx1"/>
                </a:solidFill>
              </a:defRPr>
            </a:lvl4pPr>
            <a:lvl5pPr>
              <a:lnSpc>
                <a:spcPct val="150000"/>
              </a:lnSpc>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2203899A-11AD-7949-9B01-1C9EA4A48F3B}"/>
              </a:ext>
            </a:extLst>
          </p:cNvPr>
          <p:cNvSpPr>
            <a:spLocks noGrp="1"/>
          </p:cNvSpPr>
          <p:nvPr>
            <p:ph type="title"/>
          </p:nvPr>
        </p:nvSpPr>
        <p:spPr>
          <a:xfrm>
            <a:off x="595884" y="164592"/>
            <a:ext cx="11022232" cy="1124404"/>
          </a:xfrm>
        </p:spPr>
        <p:txBody>
          <a:bodyPr>
            <a:noAutofit/>
          </a:bodyPr>
          <a:lstStyle>
            <a:lvl1pPr>
              <a:defRPr sz="4000"/>
            </a:lvl1pPr>
          </a:lstStyle>
          <a:p>
            <a:r>
              <a:rPr lang="en-US" dirty="0"/>
              <a:t>Click to edit Master title style</a:t>
            </a:r>
          </a:p>
        </p:txBody>
      </p:sp>
    </p:spTree>
    <p:extLst>
      <p:ext uri="{BB962C8B-B14F-4D97-AF65-F5344CB8AC3E}">
        <p14:creationId xmlns:p14="http://schemas.microsoft.com/office/powerpoint/2010/main" val="4154832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D80F306C-DD7D-D94C-BCF8-92E6911F975F}"/>
              </a:ext>
            </a:extLst>
          </p:cNvPr>
          <p:cNvSpPr>
            <a:spLocks noGrp="1"/>
          </p:cNvSpPr>
          <p:nvPr>
            <p:ph sz="half" idx="2"/>
          </p:nvPr>
        </p:nvSpPr>
        <p:spPr>
          <a:xfrm>
            <a:off x="573882" y="1554480"/>
            <a:ext cx="5278278" cy="4402901"/>
          </a:xfrm>
        </p:spPr>
        <p:txBody>
          <a:bodyPr>
            <a:normAutofit/>
          </a:bodyPr>
          <a:lstStyle>
            <a:lvl1pPr>
              <a:lnSpc>
                <a:spcPct val="150000"/>
              </a:lnSpc>
              <a:defRPr sz="1600">
                <a:solidFill>
                  <a:schemeClr val="tx1"/>
                </a:solidFill>
              </a:defRPr>
            </a:lvl1pPr>
            <a:lvl2pPr>
              <a:lnSpc>
                <a:spcPct val="150000"/>
              </a:lnSpc>
              <a:defRPr sz="1400">
                <a:solidFill>
                  <a:schemeClr val="tx1"/>
                </a:solidFill>
              </a:defRPr>
            </a:lvl2pPr>
            <a:lvl3pPr>
              <a:lnSpc>
                <a:spcPct val="150000"/>
              </a:lnSpc>
              <a:defRPr sz="1200">
                <a:solidFill>
                  <a:schemeClr val="tx1"/>
                </a:solidFill>
              </a:defRPr>
            </a:lvl3pPr>
            <a:lvl4pPr>
              <a:lnSpc>
                <a:spcPct val="150000"/>
              </a:lnSpc>
              <a:defRPr sz="1100">
                <a:solidFill>
                  <a:schemeClr val="tx1"/>
                </a:solidFill>
              </a:defRPr>
            </a:lvl4pPr>
            <a:lvl5pPr>
              <a:lnSpc>
                <a:spcPct val="150000"/>
              </a:lnSpc>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2203899A-11AD-7949-9B01-1C9EA4A48F3B}"/>
              </a:ext>
            </a:extLst>
          </p:cNvPr>
          <p:cNvSpPr>
            <a:spLocks noGrp="1"/>
          </p:cNvSpPr>
          <p:nvPr>
            <p:ph type="title"/>
          </p:nvPr>
        </p:nvSpPr>
        <p:spPr>
          <a:xfrm>
            <a:off x="595884" y="164592"/>
            <a:ext cx="11022232" cy="1124404"/>
          </a:xfrm>
        </p:spPr>
        <p:txBody>
          <a:bodyPr>
            <a:noAutofit/>
          </a:bodyPr>
          <a:lstStyle>
            <a:lvl1pPr>
              <a:defRPr sz="4000"/>
            </a:lvl1pPr>
          </a:lstStyle>
          <a:p>
            <a:r>
              <a:rPr lang="en-US" dirty="0"/>
              <a:t>Click to edit Master title style</a:t>
            </a:r>
          </a:p>
        </p:txBody>
      </p:sp>
      <p:sp>
        <p:nvSpPr>
          <p:cNvPr id="12" name="Content Placeholder 5">
            <a:extLst>
              <a:ext uri="{FF2B5EF4-FFF2-40B4-BE49-F238E27FC236}">
                <a16:creationId xmlns:a16="http://schemas.microsoft.com/office/drawing/2014/main" id="{C109D1BA-C7A0-7B40-99AD-6FDB6140B481}"/>
              </a:ext>
            </a:extLst>
          </p:cNvPr>
          <p:cNvSpPr>
            <a:spLocks noGrp="1"/>
          </p:cNvSpPr>
          <p:nvPr>
            <p:ph sz="quarter" idx="4"/>
          </p:nvPr>
        </p:nvSpPr>
        <p:spPr>
          <a:xfrm>
            <a:off x="6339838" y="1554480"/>
            <a:ext cx="5278278" cy="4402901"/>
          </a:xfrm>
        </p:spPr>
        <p:txBody>
          <a:bodyPr vert="horz" lIns="91440" tIns="45720" rIns="91440" bIns="45720" rtlCol="0">
            <a:normAutofit/>
          </a:bodyPr>
          <a:lstStyle>
            <a:lvl1pPr marL="228600" indent="-228600">
              <a:defRPr lang="en-US" sz="1600" kern="1200" dirty="0">
                <a:solidFill>
                  <a:schemeClr val="tx1"/>
                </a:solidFill>
                <a:latin typeface="+mn-lt"/>
                <a:ea typeface="+mn-ea"/>
                <a:cs typeface="+mn-cs"/>
              </a:defRPr>
            </a:lvl1pPr>
            <a:lvl2pPr>
              <a:defRPr lang="en-US" sz="1400" dirty="0">
                <a:solidFill>
                  <a:schemeClr val="tx1"/>
                </a:solidFill>
              </a:defRPr>
            </a:lvl2pPr>
            <a:lvl3pPr>
              <a:defRPr lang="en-US" sz="1200" dirty="0">
                <a:solidFill>
                  <a:schemeClr val="tx1"/>
                </a:solidFill>
              </a:defRPr>
            </a:lvl3pPr>
            <a:lvl4pPr>
              <a:defRPr lang="en-US" sz="1100" dirty="0">
                <a:solidFill>
                  <a:schemeClr val="tx1"/>
                </a:solidFill>
              </a:defRPr>
            </a:lvl4pPr>
            <a:lvl5pPr>
              <a:defRPr lang="en-US" sz="1100" dirty="0">
                <a:solidFill>
                  <a:schemeClr val="tx1"/>
                </a:solidFill>
              </a:defRPr>
            </a:lvl5pPr>
          </a:lstStyle>
          <a:p>
            <a:pPr marL="228600" lvl="0" indent="-228600" algn="l" defTabSz="914400" rtl="0" eaLnBrk="1" latinLnBrk="0" hangingPunct="1">
              <a:lnSpc>
                <a:spcPct val="150000"/>
              </a:lnSpc>
              <a:spcBef>
                <a:spcPts val="1000"/>
              </a:spcBef>
              <a:buFont typeface="Arial" panose="020B0604020202020204" pitchFamily="34" charset="0"/>
              <a:buChar char="•"/>
            </a:pPr>
            <a:r>
              <a:rPr lang="en-US" dirty="0"/>
              <a:t>Click to edit Master text styles</a:t>
            </a:r>
          </a:p>
          <a:p>
            <a:pPr marL="228600" lvl="1" indent="-228600" algn="l" defTabSz="914400" rtl="0" eaLnBrk="1" latinLnBrk="0" hangingPunct="1">
              <a:lnSpc>
                <a:spcPct val="150000"/>
              </a:lnSpc>
              <a:spcBef>
                <a:spcPts val="1000"/>
              </a:spcBef>
              <a:buFont typeface="Arial" panose="020B0604020202020204" pitchFamily="34" charset="0"/>
              <a:buChar char="•"/>
            </a:pPr>
            <a:r>
              <a:rPr lang="en-US" dirty="0"/>
              <a:t>Second level</a:t>
            </a:r>
          </a:p>
          <a:p>
            <a:pPr marL="228600" lvl="2" indent="-228600" algn="l" defTabSz="914400" rtl="0" eaLnBrk="1" latinLnBrk="0" hangingPunct="1">
              <a:lnSpc>
                <a:spcPct val="150000"/>
              </a:lnSpc>
              <a:spcBef>
                <a:spcPts val="1000"/>
              </a:spcBef>
              <a:buFont typeface="Arial" panose="020B0604020202020204" pitchFamily="34" charset="0"/>
              <a:buChar char="•"/>
            </a:pPr>
            <a:r>
              <a:rPr lang="en-US" dirty="0"/>
              <a:t>Third level</a:t>
            </a:r>
          </a:p>
          <a:p>
            <a:pPr marL="228600" lvl="3" indent="-228600" algn="l" defTabSz="914400" rtl="0" eaLnBrk="1" latinLnBrk="0" hangingPunct="1">
              <a:lnSpc>
                <a:spcPct val="150000"/>
              </a:lnSpc>
              <a:spcBef>
                <a:spcPts val="1000"/>
              </a:spcBef>
              <a:buFont typeface="Arial" panose="020B0604020202020204" pitchFamily="34" charset="0"/>
              <a:buChar char="•"/>
            </a:pPr>
            <a:r>
              <a:rPr lang="en-US" dirty="0"/>
              <a:t>Fourth level</a:t>
            </a:r>
          </a:p>
          <a:p>
            <a:pPr marL="228600" lvl="4" indent="-228600" algn="l" defTabSz="914400" rtl="0" eaLnBrk="1" latinLnBrk="0" hangingPunct="1">
              <a:lnSpc>
                <a:spcPct val="150000"/>
              </a:lnSpc>
              <a:spcBef>
                <a:spcPts val="1000"/>
              </a:spcBef>
              <a:buFont typeface="Arial" panose="020B0604020202020204" pitchFamily="34" charset="0"/>
              <a:buChar char="•"/>
            </a:pPr>
            <a:r>
              <a:rPr lang="en-US" dirty="0"/>
              <a:t>Fifth level</a:t>
            </a:r>
          </a:p>
        </p:txBody>
      </p:sp>
    </p:spTree>
    <p:extLst>
      <p:ext uri="{BB962C8B-B14F-4D97-AF65-F5344CB8AC3E}">
        <p14:creationId xmlns:p14="http://schemas.microsoft.com/office/powerpoint/2010/main" val="381524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225724"/>
            <a:ext cx="5278278" cy="823912"/>
          </a:xfrm>
          <a:ln>
            <a:noFill/>
          </a:ln>
        </p:spPr>
        <p:txBody>
          <a:bodyPr anchor="ctr"/>
          <a:lstStyle>
            <a:lvl1pPr marL="0" indent="0" algn="ctr">
              <a:buNone/>
              <a:defRPr sz="24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573882" y="2272793"/>
            <a:ext cx="5278278" cy="3684588"/>
          </a:xfrm>
        </p:spPr>
        <p:txBody>
          <a:bodyPr>
            <a:normAutofit/>
          </a:bodyPr>
          <a:lstStyle>
            <a:lvl1pPr>
              <a:lnSpc>
                <a:spcPct val="150000"/>
              </a:lnSpc>
              <a:defRPr sz="1600">
                <a:solidFill>
                  <a:schemeClr val="tx1"/>
                </a:solidFill>
              </a:defRPr>
            </a:lvl1pPr>
            <a:lvl2pPr>
              <a:lnSpc>
                <a:spcPct val="150000"/>
              </a:lnSpc>
              <a:defRPr sz="1400">
                <a:solidFill>
                  <a:schemeClr val="tx1"/>
                </a:solidFill>
              </a:defRPr>
            </a:lvl2pPr>
            <a:lvl3pPr>
              <a:lnSpc>
                <a:spcPct val="150000"/>
              </a:lnSpc>
              <a:defRPr sz="1200">
                <a:solidFill>
                  <a:schemeClr val="tx1"/>
                </a:solidFill>
              </a:defRPr>
            </a:lvl3pPr>
            <a:lvl4pPr>
              <a:lnSpc>
                <a:spcPct val="150000"/>
              </a:lnSpc>
              <a:defRPr sz="1100">
                <a:solidFill>
                  <a:schemeClr val="tx1"/>
                </a:solidFill>
              </a:defRPr>
            </a:lvl4pPr>
            <a:lvl5pPr>
              <a:lnSpc>
                <a:spcPct val="150000"/>
              </a:lnSpc>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164592"/>
            <a:ext cx="11022232" cy="1124404"/>
          </a:xfrm>
        </p:spPr>
        <p:txBody>
          <a:bodyPr>
            <a:noAutofit/>
          </a:bodyPr>
          <a:lstStyle>
            <a:lvl1pPr>
              <a:defRPr sz="4000"/>
            </a:lvl1pPr>
          </a:lstStyle>
          <a:p>
            <a:r>
              <a:rPr lang="en-US" dirty="0"/>
              <a:t>Click to edit Master title style</a:t>
            </a:r>
          </a:p>
        </p:txBody>
      </p:sp>
      <p:sp>
        <p:nvSpPr>
          <p:cNvPr id="14" name="Text Placeholder 4">
            <a:extLst>
              <a:ext uri="{FF2B5EF4-FFF2-40B4-BE49-F238E27FC236}">
                <a16:creationId xmlns:a16="http://schemas.microsoft.com/office/drawing/2014/main" id="{17A78D63-E00C-4155-A5B2-B3431A09ACB4}"/>
              </a:ext>
            </a:extLst>
          </p:cNvPr>
          <p:cNvSpPr>
            <a:spLocks noGrp="1"/>
          </p:cNvSpPr>
          <p:nvPr>
            <p:ph type="body" sz="quarter" idx="3"/>
          </p:nvPr>
        </p:nvSpPr>
        <p:spPr>
          <a:xfrm>
            <a:off x="6339841" y="1225724"/>
            <a:ext cx="5278276" cy="823912"/>
          </a:xfrm>
          <a:ln>
            <a:noFill/>
          </a:ln>
        </p:spPr>
        <p:txBody>
          <a:bodyPr vert="horz" lIns="91440" tIns="45720" rIns="91440" bIns="45720" rtlCol="0" anchor="ctr">
            <a:normAutofit/>
          </a:bodyPr>
          <a:lstStyle>
            <a:lvl1pPr marL="0" indent="0">
              <a:buNone/>
              <a:defRPr lang="en-US" sz="2400" b="1" dirty="0">
                <a:solidFill>
                  <a:schemeClr val="bg2"/>
                </a:solidFill>
                <a:latin typeface="+mj-lt"/>
              </a:defRPr>
            </a:lvl1pPr>
          </a:lstStyle>
          <a:p>
            <a:pPr marL="228600" lvl="0" indent="-228600" algn="ctr"/>
            <a:r>
              <a:rPr lang="en-US" dirty="0"/>
              <a:t>Click to edit Master text styles</a:t>
            </a:r>
          </a:p>
        </p:txBody>
      </p:sp>
      <p:sp>
        <p:nvSpPr>
          <p:cNvPr id="15" name="Content Placeholder 5">
            <a:extLst>
              <a:ext uri="{FF2B5EF4-FFF2-40B4-BE49-F238E27FC236}">
                <a16:creationId xmlns:a16="http://schemas.microsoft.com/office/drawing/2014/main" id="{60C17447-B870-4054-B568-8B6B321EC5B7}"/>
              </a:ext>
            </a:extLst>
          </p:cNvPr>
          <p:cNvSpPr>
            <a:spLocks noGrp="1"/>
          </p:cNvSpPr>
          <p:nvPr>
            <p:ph sz="quarter" idx="4"/>
          </p:nvPr>
        </p:nvSpPr>
        <p:spPr>
          <a:xfrm>
            <a:off x="6339838" y="2272793"/>
            <a:ext cx="5278278" cy="3684588"/>
          </a:xfrm>
        </p:spPr>
        <p:txBody>
          <a:bodyPr vert="horz" lIns="91440" tIns="45720" rIns="91440" bIns="45720" rtlCol="0">
            <a:normAutofit/>
          </a:bodyPr>
          <a:lstStyle>
            <a:lvl1pPr marL="228600" indent="-228600">
              <a:defRPr lang="en-US" sz="1600" kern="1200" dirty="0">
                <a:solidFill>
                  <a:schemeClr val="tx1"/>
                </a:solidFill>
                <a:latin typeface="+mn-lt"/>
                <a:ea typeface="+mn-ea"/>
                <a:cs typeface="+mn-cs"/>
              </a:defRPr>
            </a:lvl1pPr>
            <a:lvl2pPr>
              <a:defRPr lang="en-US" sz="1400" dirty="0">
                <a:solidFill>
                  <a:schemeClr val="tx1"/>
                </a:solidFill>
              </a:defRPr>
            </a:lvl2pPr>
            <a:lvl3pPr>
              <a:defRPr lang="en-US" sz="1200" dirty="0">
                <a:solidFill>
                  <a:schemeClr val="tx1"/>
                </a:solidFill>
              </a:defRPr>
            </a:lvl3pPr>
            <a:lvl4pPr>
              <a:defRPr lang="en-US" sz="1100" dirty="0">
                <a:solidFill>
                  <a:schemeClr val="tx1"/>
                </a:solidFill>
              </a:defRPr>
            </a:lvl4pPr>
            <a:lvl5pPr>
              <a:defRPr lang="en-US" sz="1100" dirty="0">
                <a:solidFill>
                  <a:schemeClr val="tx1"/>
                </a:solidFill>
              </a:defRPr>
            </a:lvl5pPr>
          </a:lstStyle>
          <a:p>
            <a:pPr marL="228600" lvl="0" indent="-228600" algn="l" defTabSz="914400" rtl="0" eaLnBrk="1" latinLnBrk="0" hangingPunct="1">
              <a:lnSpc>
                <a:spcPct val="150000"/>
              </a:lnSpc>
              <a:spcBef>
                <a:spcPts val="1000"/>
              </a:spcBef>
              <a:buFont typeface="Arial" panose="020B0604020202020204" pitchFamily="34" charset="0"/>
              <a:buChar char="•"/>
            </a:pPr>
            <a:r>
              <a:rPr lang="en-US" dirty="0"/>
              <a:t>Click to edit Master text styles</a:t>
            </a:r>
          </a:p>
          <a:p>
            <a:pPr marL="228600" lvl="1" indent="-228600" algn="l" defTabSz="914400" rtl="0" eaLnBrk="1" latinLnBrk="0" hangingPunct="1">
              <a:lnSpc>
                <a:spcPct val="150000"/>
              </a:lnSpc>
              <a:spcBef>
                <a:spcPts val="1000"/>
              </a:spcBef>
              <a:buFont typeface="Arial" panose="020B0604020202020204" pitchFamily="34" charset="0"/>
              <a:buChar char="•"/>
            </a:pPr>
            <a:r>
              <a:rPr lang="en-US" dirty="0"/>
              <a:t>Second level</a:t>
            </a:r>
          </a:p>
          <a:p>
            <a:pPr marL="228600" lvl="2" indent="-228600" algn="l" defTabSz="914400" rtl="0" eaLnBrk="1" latinLnBrk="0" hangingPunct="1">
              <a:lnSpc>
                <a:spcPct val="150000"/>
              </a:lnSpc>
              <a:spcBef>
                <a:spcPts val="1000"/>
              </a:spcBef>
              <a:buFont typeface="Arial" panose="020B0604020202020204" pitchFamily="34" charset="0"/>
              <a:buChar char="•"/>
            </a:pPr>
            <a:r>
              <a:rPr lang="en-US" dirty="0"/>
              <a:t>Third level</a:t>
            </a:r>
          </a:p>
          <a:p>
            <a:pPr marL="228600" lvl="3" indent="-228600" algn="l" defTabSz="914400" rtl="0" eaLnBrk="1" latinLnBrk="0" hangingPunct="1">
              <a:lnSpc>
                <a:spcPct val="150000"/>
              </a:lnSpc>
              <a:spcBef>
                <a:spcPts val="1000"/>
              </a:spcBef>
              <a:buFont typeface="Arial" panose="020B0604020202020204" pitchFamily="34" charset="0"/>
              <a:buChar char="•"/>
            </a:pPr>
            <a:r>
              <a:rPr lang="en-US" dirty="0"/>
              <a:t>Fourth level</a:t>
            </a:r>
          </a:p>
          <a:p>
            <a:pPr marL="228600" lvl="4" indent="-228600" algn="l" defTabSz="914400" rtl="0" eaLnBrk="1" latinLnBrk="0" hangingPunct="1">
              <a:lnSpc>
                <a:spcPct val="150000"/>
              </a:lnSpc>
              <a:spcBef>
                <a:spcPts val="1000"/>
              </a:spcBef>
              <a:buFont typeface="Arial" panose="020B0604020202020204" pitchFamily="34" charset="0"/>
              <a:buChar char="•"/>
            </a:pPr>
            <a:r>
              <a:rPr lang="en-US" dirty="0"/>
              <a:t>Fifth level</a:t>
            </a:r>
          </a:p>
        </p:txBody>
      </p:sp>
    </p:spTree>
    <p:extLst>
      <p:ext uri="{BB962C8B-B14F-4D97-AF65-F5344CB8AC3E}">
        <p14:creationId xmlns:p14="http://schemas.microsoft.com/office/powerpoint/2010/main" val="1696335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C3A4379-5E89-42FE-AA5C-BEA0CDFCDD6F}"/>
              </a:ext>
            </a:extLst>
          </p:cNvPr>
          <p:cNvSpPr/>
          <p:nvPr userDrawn="1"/>
        </p:nvSpPr>
        <p:spPr>
          <a:xfrm>
            <a:off x="5083623" y="667686"/>
            <a:ext cx="2873833" cy="5426414"/>
          </a:xfrm>
          <a:prstGeom prst="rect">
            <a:avLst/>
          </a:prstGeom>
          <a:gradFill>
            <a:gsLst>
              <a:gs pos="0">
                <a:schemeClr val="accent1"/>
              </a:gs>
              <a:gs pos="99000">
                <a:schemeClr val="tx2"/>
              </a:gs>
              <a:gs pos="50000">
                <a:schemeClr val="tx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anchor="ctr"/>
          <a:lstStyle>
            <a:lvl1pPr marL="0" indent="0" algn="ctr">
              <a:buNone/>
              <a:defRPr sz="24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a:normAutofit/>
          </a:bodyPr>
          <a:lstStyle>
            <a:lvl1pPr>
              <a:lnSpc>
                <a:spcPct val="150000"/>
              </a:lnSpc>
              <a:defRPr sz="1600">
                <a:solidFill>
                  <a:schemeClr val="tx1"/>
                </a:solidFill>
              </a:defRPr>
            </a:lvl1pPr>
            <a:lvl2pPr>
              <a:lnSpc>
                <a:spcPct val="150000"/>
              </a:lnSpc>
              <a:defRPr sz="1400">
                <a:solidFill>
                  <a:schemeClr val="tx1"/>
                </a:solidFill>
              </a:defRPr>
            </a:lvl2pPr>
            <a:lvl3pPr>
              <a:lnSpc>
                <a:spcPct val="150000"/>
              </a:lnSpc>
              <a:defRPr sz="1200">
                <a:solidFill>
                  <a:schemeClr val="tx1"/>
                </a:solidFill>
              </a:defRPr>
            </a:lvl3pPr>
            <a:lvl4pPr>
              <a:lnSpc>
                <a:spcPct val="150000"/>
              </a:lnSpc>
              <a:defRPr sz="1100">
                <a:solidFill>
                  <a:schemeClr val="tx1"/>
                </a:solidFill>
              </a:defRPr>
            </a:lvl4pPr>
            <a:lvl5pPr>
              <a:lnSpc>
                <a:spcPct val="150000"/>
              </a:lnSpc>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367F380C-58A9-4490-AC57-579A90290F36}"/>
              </a:ext>
            </a:extLst>
          </p:cNvPr>
          <p:cNvSpPr>
            <a:spLocks noGrp="1"/>
          </p:cNvSpPr>
          <p:nvPr>
            <p:ph type="body" idx="13"/>
          </p:nvPr>
        </p:nvSpPr>
        <p:spPr>
          <a:xfrm>
            <a:off x="8153400" y="1061132"/>
            <a:ext cx="3464717" cy="823912"/>
          </a:xfrm>
          <a:ln>
            <a:noFill/>
          </a:ln>
        </p:spPr>
        <p:txBody>
          <a:bodyPr anchor="ctr"/>
          <a:lstStyle>
            <a:lvl1pPr marL="0" indent="0" algn="ctr">
              <a:buNone/>
              <a:defRPr sz="24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DA285A94-0E4E-47DC-8E61-41F684F37003}"/>
              </a:ext>
            </a:extLst>
          </p:cNvPr>
          <p:cNvSpPr>
            <a:spLocks noGrp="1"/>
          </p:cNvSpPr>
          <p:nvPr>
            <p:ph sz="half" idx="14"/>
          </p:nvPr>
        </p:nvSpPr>
        <p:spPr>
          <a:xfrm>
            <a:off x="8153400" y="2108201"/>
            <a:ext cx="3464717" cy="3684588"/>
          </a:xfrm>
        </p:spPr>
        <p:txBody>
          <a:bodyPr>
            <a:normAutofit/>
          </a:bodyPr>
          <a:lstStyle>
            <a:lvl1pPr>
              <a:lnSpc>
                <a:spcPct val="150000"/>
              </a:lnSpc>
              <a:defRPr sz="1600">
                <a:solidFill>
                  <a:schemeClr val="tx1"/>
                </a:solidFill>
              </a:defRPr>
            </a:lvl1pPr>
            <a:lvl2pPr>
              <a:lnSpc>
                <a:spcPct val="150000"/>
              </a:lnSpc>
              <a:defRPr sz="1400">
                <a:solidFill>
                  <a:schemeClr val="tx1"/>
                </a:solidFill>
              </a:defRPr>
            </a:lvl2pPr>
            <a:lvl3pPr>
              <a:lnSpc>
                <a:spcPct val="150000"/>
              </a:lnSpc>
              <a:defRPr sz="1200">
                <a:solidFill>
                  <a:schemeClr val="tx1"/>
                </a:solidFill>
              </a:defRPr>
            </a:lvl3pPr>
            <a:lvl4pPr>
              <a:lnSpc>
                <a:spcPct val="150000"/>
              </a:lnSpc>
              <a:defRPr sz="1100">
                <a:solidFill>
                  <a:schemeClr val="tx1"/>
                </a:solidFill>
              </a:defRPr>
            </a:lvl4pPr>
            <a:lvl5pPr>
              <a:lnSpc>
                <a:spcPct val="150000"/>
              </a:lnSpc>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626423" y="164592"/>
            <a:ext cx="2873833" cy="5426414"/>
          </a:xfrm>
          <a:prstGeom prst="rect">
            <a:avLst/>
          </a:prstGeom>
          <a:noFill/>
          <a:ln w="889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13">
            <a:extLst>
              <a:ext uri="{FF2B5EF4-FFF2-40B4-BE49-F238E27FC236}">
                <a16:creationId xmlns:a16="http://schemas.microsoft.com/office/drawing/2014/main" id="{354FBDC8-CD65-4972-A821-C25297B1A8AB}"/>
              </a:ext>
            </a:extLst>
          </p:cNvPr>
          <p:cNvSpPr>
            <a:spLocks noGrp="1"/>
          </p:cNvSpPr>
          <p:nvPr>
            <p:ph type="pic" sz="quarter" idx="15"/>
          </p:nvPr>
        </p:nvSpPr>
        <p:spPr>
          <a:xfrm>
            <a:off x="4855021" y="416139"/>
            <a:ext cx="2873833" cy="5426414"/>
          </a:xfrm>
          <a:solidFill>
            <a:schemeClr val="bg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Tree>
    <p:extLst>
      <p:ext uri="{BB962C8B-B14F-4D97-AF65-F5344CB8AC3E}">
        <p14:creationId xmlns:p14="http://schemas.microsoft.com/office/powerpoint/2010/main" val="178074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6073F-5CD2-4EAC-890A-F6BB43D2BD67}"/>
              </a:ext>
            </a:extLst>
          </p:cNvPr>
          <p:cNvSpPr>
            <a:spLocks noGrp="1"/>
          </p:cNvSpPr>
          <p:nvPr>
            <p:ph type="title"/>
          </p:nvPr>
        </p:nvSpPr>
        <p:spPr/>
        <p:txBody>
          <a:bodyPr/>
          <a:lstStyle>
            <a:lvl1pPr>
              <a:defRPr sz="4000"/>
            </a:lvl1pPr>
          </a:lstStyle>
          <a:p>
            <a:r>
              <a:rPr lang="en-US" noProof="0" dirty="0"/>
              <a:t>Click to edit Master title style</a:t>
            </a:r>
          </a:p>
        </p:txBody>
      </p:sp>
    </p:spTree>
    <p:extLst>
      <p:ext uri="{BB962C8B-B14F-4D97-AF65-F5344CB8AC3E}">
        <p14:creationId xmlns:p14="http://schemas.microsoft.com/office/powerpoint/2010/main" val="280580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803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gs>
            <a:gs pos="100000">
              <a:schemeClr val="bg1">
                <a:lumMod val="85000"/>
              </a:schemeClr>
            </a:gs>
          </a:gsLst>
          <a:lin ang="540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A934E0-DD87-3D43-A9EE-758CD2286F66}"/>
              </a:ext>
            </a:extLst>
          </p:cNvPr>
          <p:cNvPicPr>
            <a:picLocks noChangeAspect="1"/>
          </p:cNvPicPr>
          <p:nvPr userDrawn="1"/>
        </p:nvPicPr>
        <p:blipFill>
          <a:blip r:embed="rId18">
            <a:alphaModFix amt="5000"/>
          </a:blip>
          <a:stretch>
            <a:fillRect/>
          </a:stretch>
        </p:blipFill>
        <p:spPr>
          <a:xfrm>
            <a:off x="8897815" y="2228354"/>
            <a:ext cx="4643315" cy="5736988"/>
          </a:xfrm>
          <a:prstGeom prst="rect">
            <a:avLst/>
          </a:prstGeom>
        </p:spPr>
      </p:pic>
      <p:sp>
        <p:nvSpPr>
          <p:cNvPr id="2" name="Title Placeholder 1">
            <a:extLst>
              <a:ext uri="{FF2B5EF4-FFF2-40B4-BE49-F238E27FC236}">
                <a16:creationId xmlns:a16="http://schemas.microsoft.com/office/drawing/2014/main" id="{7F27C465-B000-4905-9328-DBAB7930A0CF}"/>
              </a:ext>
            </a:extLst>
          </p:cNvPr>
          <p:cNvSpPr>
            <a:spLocks noGrp="1"/>
          </p:cNvSpPr>
          <p:nvPr>
            <p:ph type="title"/>
          </p:nvPr>
        </p:nvSpPr>
        <p:spPr>
          <a:xfrm>
            <a:off x="595884" y="0"/>
            <a:ext cx="11000232" cy="118872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BBF3059-D5B9-418C-A60B-C3C8E261E486}"/>
              </a:ext>
            </a:extLst>
          </p:cNvPr>
          <p:cNvSpPr>
            <a:spLocks noGrp="1"/>
          </p:cNvSpPr>
          <p:nvPr>
            <p:ph type="body" idx="1"/>
          </p:nvPr>
        </p:nvSpPr>
        <p:spPr>
          <a:xfrm>
            <a:off x="595884" y="1188720"/>
            <a:ext cx="11000232" cy="49882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1FF26C1D-6E4C-BF46-ACB1-F9BA5A5751F3}"/>
              </a:ext>
            </a:extLst>
          </p:cNvPr>
          <p:cNvPicPr>
            <a:picLocks noChangeAspect="1"/>
          </p:cNvPicPr>
          <p:nvPr userDrawn="1"/>
        </p:nvPicPr>
        <p:blipFill>
          <a:blip r:embed="rId19"/>
          <a:srcRect/>
          <a:stretch/>
        </p:blipFill>
        <p:spPr>
          <a:xfrm>
            <a:off x="10166773" y="6159780"/>
            <a:ext cx="1827953" cy="481342"/>
          </a:xfrm>
          <a:prstGeom prst="rect">
            <a:avLst/>
          </a:prstGeom>
        </p:spPr>
      </p:pic>
      <p:cxnSp>
        <p:nvCxnSpPr>
          <p:cNvPr id="5" name="Straight Connector 4">
            <a:extLst>
              <a:ext uri="{FF2B5EF4-FFF2-40B4-BE49-F238E27FC236}">
                <a16:creationId xmlns:a16="http://schemas.microsoft.com/office/drawing/2014/main" id="{31B5C5E3-6016-2246-8C6B-82AA87132485}"/>
              </a:ext>
            </a:extLst>
          </p:cNvPr>
          <p:cNvCxnSpPr>
            <a:cxnSpLocks/>
          </p:cNvCxnSpPr>
          <p:nvPr userDrawn="1"/>
        </p:nvCxnSpPr>
        <p:spPr>
          <a:xfrm flipH="1">
            <a:off x="-501161" y="6409592"/>
            <a:ext cx="10383715" cy="0"/>
          </a:xfrm>
          <a:prstGeom prst="line">
            <a:avLst/>
          </a:prstGeom>
          <a:ln w="38100" cmpd="sng">
            <a:solidFill>
              <a:schemeClr val="bg2"/>
            </a:solidFill>
            <a:prstDash val="solid"/>
            <a:headEnd type="diamon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277891"/>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72" r:id="rId4"/>
    <p:sldLayoutId id="2147483670" r:id="rId5"/>
    <p:sldLayoutId id="2147483667" r:id="rId6"/>
    <p:sldLayoutId id="2147483653" r:id="rId7"/>
    <p:sldLayoutId id="2147483671" r:id="rId8"/>
    <p:sldLayoutId id="2147483655" r:id="rId9"/>
    <p:sldLayoutId id="2147483664" r:id="rId10"/>
    <p:sldLayoutId id="2147483651" r:id="rId11"/>
    <p:sldLayoutId id="2147483657" r:id="rId12"/>
    <p:sldLayoutId id="2147483663" r:id="rId13"/>
    <p:sldLayoutId id="2147483669" r:id="rId14"/>
    <p:sldLayoutId id="2147483666" r:id="rId15"/>
    <p:sldLayoutId id="2147483668" r:id="rId16"/>
  </p:sldLayoutIdLst>
  <p:hf hdr="0" dt="0"/>
  <p:txStyles>
    <p:titleStyle>
      <a:lvl1pPr algn="ctr" defTabSz="914400" rtl="0" eaLnBrk="1" latinLnBrk="0" hangingPunct="1">
        <a:lnSpc>
          <a:spcPct val="90000"/>
        </a:lnSpc>
        <a:spcBef>
          <a:spcPct val="0"/>
        </a:spcBef>
        <a:buNone/>
        <a:defRPr sz="4400" b="1"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3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935280A-EBD5-4EFA-81A0-313C85F987EC}"/>
              </a:ext>
            </a:extLst>
          </p:cNvPr>
          <p:cNvSpPr>
            <a:spLocks noGrp="1"/>
          </p:cNvSpPr>
          <p:nvPr>
            <p:ph type="subTitle" idx="1"/>
          </p:nvPr>
        </p:nvSpPr>
        <p:spPr/>
        <p:txBody>
          <a:bodyPr/>
          <a:lstStyle/>
          <a:p>
            <a:r>
              <a:rPr lang="en-US" dirty="0"/>
              <a:t>7.24.2023</a:t>
            </a:r>
          </a:p>
        </p:txBody>
      </p:sp>
      <p:sp>
        <p:nvSpPr>
          <p:cNvPr id="3" name="Title 2">
            <a:extLst>
              <a:ext uri="{FF2B5EF4-FFF2-40B4-BE49-F238E27FC236}">
                <a16:creationId xmlns:a16="http://schemas.microsoft.com/office/drawing/2014/main" id="{90549E4D-97D9-7F4A-84B6-249F8752F59E}"/>
              </a:ext>
            </a:extLst>
          </p:cNvPr>
          <p:cNvSpPr>
            <a:spLocks noGrp="1"/>
          </p:cNvSpPr>
          <p:nvPr>
            <p:ph type="ctrTitle"/>
          </p:nvPr>
        </p:nvSpPr>
        <p:spPr/>
        <p:txBody>
          <a:bodyPr/>
          <a:lstStyle/>
          <a:p>
            <a:r>
              <a:rPr lang="en-US" dirty="0"/>
              <a:t>Title IX Team Meeting</a:t>
            </a:r>
          </a:p>
        </p:txBody>
      </p:sp>
    </p:spTree>
    <p:extLst>
      <p:ext uri="{BB962C8B-B14F-4D97-AF65-F5344CB8AC3E}">
        <p14:creationId xmlns:p14="http://schemas.microsoft.com/office/powerpoint/2010/main" val="250621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3488FE-F40F-3CDB-95C7-8BB092AEF8A8}"/>
              </a:ext>
            </a:extLst>
          </p:cNvPr>
          <p:cNvSpPr>
            <a:spLocks noGrp="1"/>
          </p:cNvSpPr>
          <p:nvPr>
            <p:ph sz="half" idx="2"/>
          </p:nvPr>
        </p:nvSpPr>
        <p:spPr>
          <a:xfrm>
            <a:off x="573882" y="900620"/>
            <a:ext cx="11044234" cy="5056762"/>
          </a:xfrm>
        </p:spPr>
        <p:txBody>
          <a:bodyPr>
            <a:normAutofit lnSpcReduction="10000"/>
          </a:bodyPr>
          <a:lstStyle/>
          <a:p>
            <a:pPr marL="0" marR="0" algn="l">
              <a:spcBef>
                <a:spcPts val="0"/>
              </a:spcBef>
              <a:spcAft>
                <a:spcPts val="0"/>
              </a:spcAft>
              <a:buFont typeface="Courier New" panose="02070309020205020404" pitchFamily="49" charset="0"/>
              <a:buChar char="o"/>
            </a:pPr>
            <a:r>
              <a:rPr lang="en-US" sz="1800" b="1" i="0" u="none" strike="noStrike" dirty="0">
                <a:solidFill>
                  <a:srgbClr val="000000"/>
                </a:solidFill>
                <a:effectLst/>
                <a:latin typeface="Calibri" panose="020F0502020204030204" pitchFamily="34" charset="0"/>
              </a:rPr>
              <a:t>Pregnancy</a:t>
            </a:r>
            <a:r>
              <a:rPr lang="en-US" sz="1800" b="0" i="0" u="none" strike="noStrike" dirty="0">
                <a:solidFill>
                  <a:srgbClr val="000000"/>
                </a:solidFill>
                <a:effectLst/>
                <a:latin typeface="Calibri" panose="020F0502020204030204" pitchFamily="34" charset="0"/>
              </a:rPr>
              <a:t> – </a:t>
            </a:r>
            <a:r>
              <a:rPr lang="en-US" sz="1800" dirty="0">
                <a:solidFill>
                  <a:srgbClr val="000000"/>
                </a:solidFill>
                <a:latin typeface="Calibri" panose="020F0502020204030204" pitchFamily="34" charset="0"/>
              </a:rPr>
              <a:t>proposed regs </a:t>
            </a:r>
            <a:r>
              <a:rPr lang="en-US" sz="1800" b="0" i="0" u="none" strike="noStrike" dirty="0">
                <a:solidFill>
                  <a:srgbClr val="000000"/>
                </a:solidFill>
                <a:effectLst/>
                <a:latin typeface="Calibri" panose="020F0502020204030204" pitchFamily="34" charset="0"/>
              </a:rPr>
              <a:t>speak more specifically to pregnancy and create additional obligations for institutions:</a:t>
            </a:r>
          </a:p>
          <a:p>
            <a:pPr lvl="1">
              <a:spcBef>
                <a:spcPts val="0"/>
              </a:spcBef>
            </a:pPr>
            <a:r>
              <a:rPr lang="en-US" sz="1800" i="0" u="none" strike="noStrike" dirty="0">
                <a:solidFill>
                  <a:srgbClr val="000000"/>
                </a:solidFill>
                <a:effectLst/>
                <a:latin typeface="Calibri" panose="020F0502020204030204" pitchFamily="34" charset="0"/>
              </a:rPr>
              <a:t>When an employee requires knowledge of a student’s pregnancy or related condition, the employee must inform the student of Title IX support; and</a:t>
            </a:r>
          </a:p>
          <a:p>
            <a:pPr lvl="1">
              <a:spcBef>
                <a:spcPts val="0"/>
              </a:spcBef>
            </a:pPr>
            <a:r>
              <a:rPr lang="en-US" sz="1800" i="0" u="none" strike="noStrike" dirty="0">
                <a:solidFill>
                  <a:srgbClr val="000000"/>
                </a:solidFill>
                <a:effectLst/>
                <a:latin typeface="Calibri" panose="020F0502020204030204" pitchFamily="34" charset="0"/>
              </a:rPr>
              <a:t>The Title IX Coordinator is </a:t>
            </a:r>
            <a:r>
              <a:rPr lang="en-US" sz="1800" b="1" i="1" u="none" strike="noStrike" dirty="0">
                <a:solidFill>
                  <a:srgbClr val="000000"/>
                </a:solidFill>
                <a:effectLst/>
                <a:latin typeface="Calibri" panose="020F0502020204030204" pitchFamily="34" charset="0"/>
              </a:rPr>
              <a:t>required</a:t>
            </a:r>
            <a:r>
              <a:rPr lang="en-US" sz="1800" i="0" u="none" strike="noStrike" dirty="0">
                <a:solidFill>
                  <a:srgbClr val="000000"/>
                </a:solidFill>
                <a:effectLst/>
                <a:latin typeface="Calibri" panose="020F0502020204030204" pitchFamily="34" charset="0"/>
              </a:rPr>
              <a:t> to reach out to the student and document that they provided information regarding the student’s rights to:</a:t>
            </a:r>
          </a:p>
          <a:p>
            <a:pPr marL="1143000" marR="0" lvl="2" indent="-22860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Availability of lactation spaces</a:t>
            </a:r>
          </a:p>
          <a:p>
            <a:pPr marL="1143000" marR="0" lvl="2" indent="-22860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Grievance procedures for sex discrimination complaints</a:t>
            </a:r>
          </a:p>
          <a:p>
            <a:pPr marL="1143000" marR="0" lvl="2" indent="-22860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Comparable treatment for temporary disabilities or conditions</a:t>
            </a:r>
          </a:p>
          <a:p>
            <a:pPr marL="1143000" marR="0" lvl="2" indent="-22860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Pregnancy leave</a:t>
            </a:r>
          </a:p>
          <a:p>
            <a:pPr marL="1143000" marR="0" lvl="2" indent="-22860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Access to separate and comparable programs</a:t>
            </a:r>
          </a:p>
          <a:p>
            <a:r>
              <a:rPr lang="en-US" sz="1800" dirty="0">
                <a:latin typeface="Calibri" panose="020F0502020204030204" pitchFamily="34" charset="0"/>
                <a:cs typeface="Calibri" panose="020F0502020204030204" pitchFamily="34" charset="0"/>
              </a:rPr>
              <a:t>These proposed changes and many more are still being discussed on the federal level.  Expect to hear more by October 1, 2023. </a:t>
            </a:r>
          </a:p>
        </p:txBody>
      </p:sp>
      <p:sp>
        <p:nvSpPr>
          <p:cNvPr id="3" name="Title 2">
            <a:extLst>
              <a:ext uri="{FF2B5EF4-FFF2-40B4-BE49-F238E27FC236}">
                <a16:creationId xmlns:a16="http://schemas.microsoft.com/office/drawing/2014/main" id="{E94CE79E-7A08-B488-6C91-53D2D24FE202}"/>
              </a:ext>
            </a:extLst>
          </p:cNvPr>
          <p:cNvSpPr>
            <a:spLocks noGrp="1"/>
          </p:cNvSpPr>
          <p:nvPr>
            <p:ph type="title"/>
          </p:nvPr>
        </p:nvSpPr>
        <p:spPr>
          <a:xfrm>
            <a:off x="595884" y="164592"/>
            <a:ext cx="11022232" cy="736027"/>
          </a:xfrm>
        </p:spPr>
        <p:txBody>
          <a:bodyPr/>
          <a:lstStyle/>
          <a:p>
            <a:r>
              <a:rPr lang="en-US" dirty="0">
                <a:latin typeface="Calibri" panose="020F0502020204030204" pitchFamily="34" charset="0"/>
                <a:cs typeface="Calibri" panose="020F0502020204030204" pitchFamily="34" charset="0"/>
              </a:rPr>
              <a:t>Proposed changes</a:t>
            </a:r>
            <a:endParaRPr lang="en-US" dirty="0"/>
          </a:p>
        </p:txBody>
      </p:sp>
    </p:spTree>
    <p:extLst>
      <p:ext uri="{BB962C8B-B14F-4D97-AF65-F5344CB8AC3E}">
        <p14:creationId xmlns:p14="http://schemas.microsoft.com/office/powerpoint/2010/main" val="3321462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023E79-2C7A-301F-05E2-B1D7B1F05405}"/>
              </a:ext>
            </a:extLst>
          </p:cNvPr>
          <p:cNvSpPr>
            <a:spLocks noGrp="1"/>
          </p:cNvSpPr>
          <p:nvPr>
            <p:ph sz="half" idx="2"/>
          </p:nvPr>
        </p:nvSpPr>
        <p:spPr>
          <a:xfrm>
            <a:off x="1242943" y="1408505"/>
            <a:ext cx="9958458" cy="4332976"/>
          </a:xfrm>
        </p:spPr>
        <p:txBody>
          <a:bodyPr>
            <a:normAutofit/>
          </a:bodyPr>
          <a:lstStyle/>
          <a:p>
            <a:pPr marL="342900" marR="0" lvl="0" indent="-342900">
              <a:spcBef>
                <a:spcPts val="0"/>
              </a:spcBef>
              <a:spcAft>
                <a:spcPts val="0"/>
              </a:spcAft>
              <a:buFont typeface="Symbol"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On April 13, 2023, the Department of Education </a:t>
            </a:r>
            <a:r>
              <a:rPr lang="en-US" sz="2000" dirty="0">
                <a:effectLst/>
                <a:latin typeface="Calibri" panose="020F0502020204030204" pitchFamily="34" charset="0"/>
                <a:ea typeface="Calibri" panose="020F0502020204030204" pitchFamily="34" charset="0"/>
                <a:cs typeface="Times New Roman" panose="02020603050405020304" pitchFamily="18" charset="0"/>
              </a:rPr>
              <a:t>published proposed regulations regarding sex-related eligibility criteria for male and femal</a:t>
            </a:r>
            <a:r>
              <a:rPr lang="en-US" sz="2000" dirty="0">
                <a:latin typeface="Calibri" panose="020F0502020204030204" pitchFamily="34" charset="0"/>
                <a:ea typeface="Calibri" panose="020F0502020204030204" pitchFamily="34" charset="0"/>
                <a:cs typeface="Times New Roman" panose="02020603050405020304" pitchFamily="18" charset="0"/>
              </a:rPr>
              <a:t>e athletic teams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30-day comment period ended May 15</a:t>
            </a:r>
          </a:p>
          <a:p>
            <a:pPr marL="342900" marR="0" lvl="0" indent="-342900">
              <a:spcBef>
                <a:spcPts val="0"/>
              </a:spcBef>
              <a:spcAft>
                <a:spcPts val="0"/>
              </a:spcAft>
              <a:buFont typeface="Symbol"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No word on when regulations will be finalized </a:t>
            </a:r>
          </a:p>
          <a:p>
            <a:pPr marL="342900" marR="0" lvl="0" indent="-342900">
              <a:spcBef>
                <a:spcPts val="0"/>
              </a:spcBef>
              <a:spcAft>
                <a:spcPts val="0"/>
              </a:spcAft>
              <a:buFont typeface="Symbol"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ATIXA and Grand River Solutions </a:t>
            </a:r>
            <a:r>
              <a:rPr lang="en-US" sz="2000" dirty="0">
                <a:effectLst/>
                <a:latin typeface="Calibri" panose="020F0502020204030204" pitchFamily="34" charset="0"/>
                <a:ea typeface="Calibri" panose="020F0502020204030204" pitchFamily="34" charset="0"/>
                <a:cs typeface="Times New Roman" panose="02020603050405020304" pitchFamily="18" charset="0"/>
              </a:rPr>
              <a:t>expect a lot of comments and litigation</a:t>
            </a:r>
          </a:p>
          <a:p>
            <a:pPr marL="800100" lvl="1" indent="-342900">
              <a:spcBef>
                <a:spcPts val="0"/>
              </a:spcBef>
              <a:buFont typeface="Symbol" pitchFamily="2" charset="2"/>
              <a:buChar char=""/>
            </a:pPr>
            <a:r>
              <a:rPr lang="en-US" sz="1800">
                <a:latin typeface="Calibri" panose="020F0502020204030204" pitchFamily="34" charset="0"/>
                <a:ea typeface="Calibri" panose="020F0502020204030204" pitchFamily="34" charset="0"/>
                <a:cs typeface="Times New Roman" panose="02020603050405020304" pitchFamily="18" charset="0"/>
              </a:rPr>
              <a:t>Conflict with state laws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sp>
        <p:nvSpPr>
          <p:cNvPr id="3" name="Title 2">
            <a:extLst>
              <a:ext uri="{FF2B5EF4-FFF2-40B4-BE49-F238E27FC236}">
                <a16:creationId xmlns:a16="http://schemas.microsoft.com/office/drawing/2014/main" id="{C9FBC708-502E-F0FB-20E0-79749E05B1C6}"/>
              </a:ext>
            </a:extLst>
          </p:cNvPr>
          <p:cNvSpPr>
            <a:spLocks noGrp="1"/>
          </p:cNvSpPr>
          <p:nvPr>
            <p:ph type="title"/>
          </p:nvPr>
        </p:nvSpPr>
        <p:spPr>
          <a:xfrm>
            <a:off x="595884" y="164592"/>
            <a:ext cx="11022232" cy="1137082"/>
          </a:xfrm>
        </p:spPr>
        <p:txBody>
          <a:bodyPr/>
          <a:lstStyle/>
          <a:p>
            <a:r>
              <a:rPr lang="en-US" sz="3600" dirty="0">
                <a:latin typeface="Calibri" panose="020F0502020204030204" pitchFamily="34" charset="0"/>
                <a:cs typeface="Calibri" panose="020F0502020204030204" pitchFamily="34" charset="0"/>
              </a:rPr>
              <a:t>Title IX &amp; Athletics</a:t>
            </a:r>
          </a:p>
        </p:txBody>
      </p:sp>
    </p:spTree>
    <p:extLst>
      <p:ext uri="{BB962C8B-B14F-4D97-AF65-F5344CB8AC3E}">
        <p14:creationId xmlns:p14="http://schemas.microsoft.com/office/powerpoint/2010/main" val="60045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map of the united states&#10;&#10;Description automatically generated">
            <a:extLst>
              <a:ext uri="{FF2B5EF4-FFF2-40B4-BE49-F238E27FC236}">
                <a16:creationId xmlns:a16="http://schemas.microsoft.com/office/drawing/2014/main" id="{206E8F92-56FA-F630-7B9A-8B178653CD53}"/>
              </a:ext>
            </a:extLst>
          </p:cNvPr>
          <p:cNvPicPr>
            <a:picLocks noGrp="1" noChangeAspect="1"/>
          </p:cNvPicPr>
          <p:nvPr>
            <p:ph sz="half" idx="2"/>
          </p:nvPr>
        </p:nvPicPr>
        <p:blipFill>
          <a:blip r:embed="rId2"/>
          <a:stretch>
            <a:fillRect/>
          </a:stretch>
        </p:blipFill>
        <p:spPr>
          <a:xfrm>
            <a:off x="3202604" y="882127"/>
            <a:ext cx="5967360" cy="5332745"/>
          </a:xfrm>
        </p:spPr>
      </p:pic>
      <p:sp>
        <p:nvSpPr>
          <p:cNvPr id="3" name="Title 2">
            <a:extLst>
              <a:ext uri="{FF2B5EF4-FFF2-40B4-BE49-F238E27FC236}">
                <a16:creationId xmlns:a16="http://schemas.microsoft.com/office/drawing/2014/main" id="{7160A5D1-6D5F-E5A8-203B-D94FD64C8DCE}"/>
              </a:ext>
            </a:extLst>
          </p:cNvPr>
          <p:cNvSpPr>
            <a:spLocks noGrp="1"/>
          </p:cNvSpPr>
          <p:nvPr>
            <p:ph type="title"/>
          </p:nvPr>
        </p:nvSpPr>
        <p:spPr>
          <a:xfrm>
            <a:off x="584884" y="203678"/>
            <a:ext cx="11022232" cy="878900"/>
          </a:xfrm>
        </p:spPr>
        <p:txBody>
          <a:bodyPr/>
          <a:lstStyle/>
          <a:p>
            <a:r>
              <a:rPr lang="en-US" dirty="0">
                <a:latin typeface="Calibri" panose="020F0502020204030204" pitchFamily="34" charset="0"/>
                <a:cs typeface="Calibri" panose="020F0502020204030204" pitchFamily="34" charset="0"/>
              </a:rPr>
              <a:t>The current landscape</a:t>
            </a:r>
          </a:p>
        </p:txBody>
      </p:sp>
    </p:spTree>
    <p:extLst>
      <p:ext uri="{BB962C8B-B14F-4D97-AF65-F5344CB8AC3E}">
        <p14:creationId xmlns:p14="http://schemas.microsoft.com/office/powerpoint/2010/main" val="3359330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79DF35-363E-CCFB-170F-84DC29EE05E7}"/>
              </a:ext>
            </a:extLst>
          </p:cNvPr>
          <p:cNvSpPr>
            <a:spLocks noGrp="1"/>
          </p:cNvSpPr>
          <p:nvPr>
            <p:ph type="title"/>
          </p:nvPr>
        </p:nvSpPr>
        <p:spPr>
          <a:xfrm>
            <a:off x="595884" y="164592"/>
            <a:ext cx="11022232" cy="736027"/>
          </a:xfrm>
        </p:spPr>
        <p:txBody>
          <a:bodyPr/>
          <a:lstStyle/>
          <a:p>
            <a:r>
              <a:rPr lang="en-US" dirty="0">
                <a:latin typeface="Calibri" panose="020F0502020204030204" pitchFamily="34" charset="0"/>
                <a:cs typeface="Calibri" panose="020F0502020204030204" pitchFamily="34" charset="0"/>
              </a:rPr>
              <a:t>Proposed Changes</a:t>
            </a:r>
          </a:p>
        </p:txBody>
      </p:sp>
      <p:pic>
        <p:nvPicPr>
          <p:cNvPr id="8" name="Content Placeholder 7" descr="A picture containing text, font, screenshot, document&#10;&#10;Description automatically generated">
            <a:extLst>
              <a:ext uri="{FF2B5EF4-FFF2-40B4-BE49-F238E27FC236}">
                <a16:creationId xmlns:a16="http://schemas.microsoft.com/office/drawing/2014/main" id="{89A29DEA-EC1F-BA4D-760D-B1E554C163C5}"/>
              </a:ext>
            </a:extLst>
          </p:cNvPr>
          <p:cNvPicPr>
            <a:picLocks noGrp="1" noChangeAspect="1"/>
          </p:cNvPicPr>
          <p:nvPr>
            <p:ph sz="half" idx="2"/>
          </p:nvPr>
        </p:nvPicPr>
        <p:blipFill>
          <a:blip r:embed="rId2"/>
          <a:stretch>
            <a:fillRect/>
          </a:stretch>
        </p:blipFill>
        <p:spPr>
          <a:xfrm>
            <a:off x="495785" y="1073458"/>
            <a:ext cx="10853533" cy="4641834"/>
          </a:xfrm>
        </p:spPr>
      </p:pic>
    </p:spTree>
    <p:extLst>
      <p:ext uri="{BB962C8B-B14F-4D97-AF65-F5344CB8AC3E}">
        <p14:creationId xmlns:p14="http://schemas.microsoft.com/office/powerpoint/2010/main" val="1784584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3E844E-531B-3BCE-E8A5-4D4364668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736" y="225911"/>
            <a:ext cx="7664282" cy="3410174"/>
          </a:xfrm>
          <a:prstGeom prst="rect">
            <a:avLst/>
          </a:prstGeom>
        </p:spPr>
      </p:pic>
      <p:sp>
        <p:nvSpPr>
          <p:cNvPr id="7" name="TextBox 6">
            <a:extLst>
              <a:ext uri="{FF2B5EF4-FFF2-40B4-BE49-F238E27FC236}">
                <a16:creationId xmlns:a16="http://schemas.microsoft.com/office/drawing/2014/main" id="{E20AD36A-70FE-9C53-BE0E-DE821436C264}"/>
              </a:ext>
            </a:extLst>
          </p:cNvPr>
          <p:cNvSpPr txBox="1"/>
          <p:nvPr/>
        </p:nvSpPr>
        <p:spPr>
          <a:xfrm>
            <a:off x="645458" y="3722145"/>
            <a:ext cx="11048103" cy="230832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When determining students’ eligibility to participate on athletic teams, institutions will need to complete an analysis using the outlined factors for each sport.  </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proposed revisions prohibit outright bans on trans athletes – which is in direct conflict with the 2023 ND law  section 15-10.6-01, that states institutions must expressly designate intercollegiate or intramural athletic teams as male, female or coed.</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ND law also allows a student, who claims to be deprived of an athletic opportunity as a result of an institution knowingly violating the law, a private cause of action of injunctive relief and damages. </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Stay tuned for updates!</a:t>
            </a:r>
          </a:p>
        </p:txBody>
      </p:sp>
    </p:spTree>
    <p:extLst>
      <p:ext uri="{BB962C8B-B14F-4D97-AF65-F5344CB8AC3E}">
        <p14:creationId xmlns:p14="http://schemas.microsoft.com/office/powerpoint/2010/main" val="3255320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38C434-A16B-F43B-7FC0-E9B206FADF16}"/>
              </a:ext>
            </a:extLst>
          </p:cNvPr>
          <p:cNvSpPr>
            <a:spLocks noGrp="1"/>
          </p:cNvSpPr>
          <p:nvPr>
            <p:ph sz="half" idx="2"/>
          </p:nvPr>
        </p:nvSpPr>
        <p:spPr>
          <a:xfrm>
            <a:off x="723900" y="673100"/>
            <a:ext cx="10553700" cy="5397500"/>
          </a:xfrm>
        </p:spPr>
        <p:txBody>
          <a:bodyPr>
            <a:normAutofit lnSpcReduction="10000"/>
          </a:bodyPr>
          <a:lstStyle/>
          <a:p>
            <a:r>
              <a:rPr lang="en-US" sz="1800" dirty="0">
                <a:latin typeface="Calibri" panose="020F0502020204030204" pitchFamily="34" charset="0"/>
                <a:cs typeface="Calibri" panose="020F0502020204030204" pitchFamily="34" charset="0"/>
              </a:rPr>
              <a:t>Agreement between ND institutions to share trained personnel to assist in Title IX investigations</a:t>
            </a:r>
          </a:p>
          <a:p>
            <a:pPr lvl="1"/>
            <a:r>
              <a:rPr lang="en-US" sz="1600" dirty="0">
                <a:latin typeface="Calibri" panose="020F0502020204030204" pitchFamily="34" charset="0"/>
                <a:cs typeface="Calibri" panose="020F0502020204030204" pitchFamily="34" charset="0"/>
              </a:rPr>
              <a:t>Established after the 2020 regulations came into effect to ensure adequate human resources are available for the investigation and adjudication processes</a:t>
            </a:r>
          </a:p>
          <a:p>
            <a:r>
              <a:rPr lang="en-US" sz="1800" dirty="0">
                <a:latin typeface="Calibri" panose="020F0502020204030204" pitchFamily="34" charset="0"/>
                <a:cs typeface="Calibri" panose="020F0502020204030204" pitchFamily="34" charset="0"/>
              </a:rPr>
              <a:t>NDSCS plans to join the MOU after revisions are made to the contract.  </a:t>
            </a:r>
          </a:p>
          <a:p>
            <a:r>
              <a:rPr lang="en-US" sz="1800" dirty="0">
                <a:latin typeface="Calibri" panose="020F0502020204030204" pitchFamily="34" charset="0"/>
                <a:cs typeface="Calibri" panose="020F0502020204030204" pitchFamily="34" charset="0"/>
              </a:rPr>
              <a:t>MOU would be utilized by NDSCS:</a:t>
            </a:r>
          </a:p>
          <a:p>
            <a:pPr lvl="1"/>
            <a:r>
              <a:rPr lang="en-US" sz="1600" dirty="0">
                <a:latin typeface="Calibri" panose="020F0502020204030204" pitchFamily="34" charset="0"/>
                <a:cs typeface="Calibri" panose="020F0502020204030204" pitchFamily="34" charset="0"/>
              </a:rPr>
              <a:t>If conflicts of interest or absences eliminate NDSCS investigators or adjudicators</a:t>
            </a:r>
          </a:p>
          <a:p>
            <a:pPr lvl="1"/>
            <a:r>
              <a:rPr lang="en-US" sz="1600" dirty="0">
                <a:latin typeface="Calibri" panose="020F0502020204030204" pitchFamily="34" charset="0"/>
                <a:cs typeface="Calibri" panose="020F0502020204030204" pitchFamily="34" charset="0"/>
              </a:rPr>
              <a:t>To form a hearing panel</a:t>
            </a:r>
          </a:p>
          <a:p>
            <a:pPr lvl="2"/>
            <a:r>
              <a:rPr lang="en-US" sz="1600" dirty="0">
                <a:latin typeface="Calibri" panose="020F0502020204030204" pitchFamily="34" charset="0"/>
                <a:cs typeface="Calibri" panose="020F0502020204030204" pitchFamily="34" charset="0"/>
              </a:rPr>
              <a:t>Not current procedure, but possibility in the future</a:t>
            </a:r>
          </a:p>
          <a:p>
            <a:r>
              <a:rPr lang="en-US" sz="1800" dirty="0">
                <a:latin typeface="Calibri" panose="020F0502020204030204" pitchFamily="34" charset="0"/>
                <a:cs typeface="Calibri" panose="020F0502020204030204" pitchFamily="34" charset="0"/>
              </a:rPr>
              <a:t>If NDSCS is asked to share personnel in another institution’s investigation - factors to consider:</a:t>
            </a:r>
          </a:p>
          <a:p>
            <a:pPr lvl="1"/>
            <a:r>
              <a:rPr lang="en-US" sz="1600" dirty="0">
                <a:latin typeface="Calibri" panose="020F0502020204030204" pitchFamily="34" charset="0"/>
                <a:cs typeface="Calibri" panose="020F0502020204030204" pitchFamily="34" charset="0"/>
              </a:rPr>
              <a:t>Employee workload</a:t>
            </a:r>
          </a:p>
          <a:p>
            <a:pPr lvl="1"/>
            <a:r>
              <a:rPr lang="en-US" sz="1600" dirty="0">
                <a:latin typeface="Calibri" panose="020F0502020204030204" pitchFamily="34" charset="0"/>
                <a:cs typeface="Calibri" panose="020F0502020204030204" pitchFamily="34" charset="0"/>
              </a:rPr>
              <a:t>Pending investigations</a:t>
            </a:r>
          </a:p>
          <a:p>
            <a:pPr lvl="1"/>
            <a:r>
              <a:rPr lang="en-US" sz="1600" dirty="0">
                <a:latin typeface="Calibri" panose="020F0502020204030204" pitchFamily="34" charset="0"/>
                <a:cs typeface="Calibri" panose="020F0502020204030204" pitchFamily="34" charset="0"/>
              </a:rPr>
              <a:t>Training/Experience</a:t>
            </a:r>
          </a:p>
        </p:txBody>
      </p:sp>
      <p:sp>
        <p:nvSpPr>
          <p:cNvPr id="3" name="Title 2">
            <a:extLst>
              <a:ext uri="{FF2B5EF4-FFF2-40B4-BE49-F238E27FC236}">
                <a16:creationId xmlns:a16="http://schemas.microsoft.com/office/drawing/2014/main" id="{40666006-D382-5049-F986-C6E64860E243}"/>
              </a:ext>
            </a:extLst>
          </p:cNvPr>
          <p:cNvSpPr>
            <a:spLocks noGrp="1"/>
          </p:cNvSpPr>
          <p:nvPr>
            <p:ph type="title"/>
          </p:nvPr>
        </p:nvSpPr>
        <p:spPr>
          <a:xfrm>
            <a:off x="584884" y="0"/>
            <a:ext cx="11022232" cy="787400"/>
          </a:xfrm>
        </p:spPr>
        <p:txBody>
          <a:bodyPr/>
          <a:lstStyle/>
          <a:p>
            <a:r>
              <a:rPr lang="en-US" dirty="0" err="1">
                <a:latin typeface="Calibri" panose="020F0502020204030204" pitchFamily="34" charset="0"/>
                <a:cs typeface="Calibri" panose="020F0502020204030204" pitchFamily="34" charset="0"/>
              </a:rPr>
              <a:t>Ndus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mou</a:t>
            </a:r>
            <a:r>
              <a:rPr lang="en-US" dirty="0">
                <a:latin typeface="Calibri" panose="020F0502020204030204" pitchFamily="34" charset="0"/>
                <a:cs typeface="Calibri" panose="020F0502020204030204" pitchFamily="34" charset="0"/>
              </a:rPr>
              <a:t> for title ix shared services</a:t>
            </a:r>
          </a:p>
        </p:txBody>
      </p:sp>
    </p:spTree>
    <p:extLst>
      <p:ext uri="{BB962C8B-B14F-4D97-AF65-F5344CB8AC3E}">
        <p14:creationId xmlns:p14="http://schemas.microsoft.com/office/powerpoint/2010/main" val="301261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1E7BA3-4B55-7AA5-66BA-45D47DB0DAAA}"/>
              </a:ext>
            </a:extLst>
          </p:cNvPr>
          <p:cNvSpPr>
            <a:spLocks noGrp="1"/>
          </p:cNvSpPr>
          <p:nvPr>
            <p:ph sz="half" idx="2"/>
          </p:nvPr>
        </p:nvSpPr>
        <p:spPr>
          <a:xfrm>
            <a:off x="573882" y="1016000"/>
            <a:ext cx="11044234" cy="4941381"/>
          </a:xfrm>
        </p:spPr>
        <p:txBody>
          <a:bodyPr>
            <a:normAutofit/>
          </a:bodyPr>
          <a:lstStyle/>
          <a:p>
            <a:r>
              <a:rPr lang="en-US" sz="2000" dirty="0">
                <a:latin typeface="Calibri" panose="020F0502020204030204" pitchFamily="34" charset="0"/>
                <a:cs typeface="Calibri" panose="020F0502020204030204" pitchFamily="34" charset="0"/>
              </a:rPr>
              <a:t>Access to investigation files</a:t>
            </a:r>
          </a:p>
          <a:p>
            <a:pPr lvl="1"/>
            <a:r>
              <a:rPr lang="en-US" sz="1800" dirty="0">
                <a:latin typeface="Calibri" panose="020F0502020204030204" pitchFamily="34" charset="0"/>
                <a:cs typeface="Calibri" panose="020F0502020204030204" pitchFamily="34" charset="0"/>
              </a:rPr>
              <a:t>Please refrain from accessing files that you are not investigating</a:t>
            </a:r>
          </a:p>
          <a:p>
            <a:pPr lvl="1"/>
            <a:r>
              <a:rPr lang="en-US" sz="1800" dirty="0">
                <a:latin typeface="Calibri" panose="020F0502020204030204" pitchFamily="34" charset="0"/>
                <a:cs typeface="Calibri" panose="020F0502020204030204" pitchFamily="34" charset="0"/>
              </a:rPr>
              <a:t>Important that information gathered in any interview(s)/investigation remain private</a:t>
            </a:r>
          </a:p>
          <a:p>
            <a:pPr lvl="2"/>
            <a:r>
              <a:rPr lang="en-US" sz="1800" dirty="0">
                <a:latin typeface="Calibri" panose="020F0502020204030204" pitchFamily="34" charset="0"/>
                <a:cs typeface="Calibri" panose="020F0502020204030204" pitchFamily="34" charset="0"/>
              </a:rPr>
              <a:t>Should only be discussing information with co-investigator and Title IX Coordinator </a:t>
            </a:r>
          </a:p>
          <a:p>
            <a:r>
              <a:rPr lang="en-US" sz="2000" dirty="0">
                <a:latin typeface="Calibri" panose="020F0502020204030204" pitchFamily="34" charset="0"/>
                <a:cs typeface="Calibri" panose="020F0502020204030204" pitchFamily="34" charset="0"/>
              </a:rPr>
              <a:t>Team members who have not been a part of an investigation will sit in on investigations prior to leading an investigation</a:t>
            </a:r>
          </a:p>
          <a:p>
            <a:pPr lvl="1"/>
            <a:r>
              <a:rPr lang="en-US" sz="1800" dirty="0">
                <a:latin typeface="Calibri" panose="020F0502020204030204" pitchFamily="34" charset="0"/>
                <a:cs typeface="Calibri" panose="020F0502020204030204" pitchFamily="34" charset="0"/>
              </a:rPr>
              <a:t>Reminder:  only 1 report in 22-23 went through the formal investigation process </a:t>
            </a:r>
          </a:p>
        </p:txBody>
      </p:sp>
      <p:sp>
        <p:nvSpPr>
          <p:cNvPr id="3" name="Title 2">
            <a:extLst>
              <a:ext uri="{FF2B5EF4-FFF2-40B4-BE49-F238E27FC236}">
                <a16:creationId xmlns:a16="http://schemas.microsoft.com/office/drawing/2014/main" id="{0243856C-DBAE-E101-7F2C-715496CE19F6}"/>
              </a:ext>
            </a:extLst>
          </p:cNvPr>
          <p:cNvSpPr>
            <a:spLocks noGrp="1"/>
          </p:cNvSpPr>
          <p:nvPr>
            <p:ph type="title"/>
          </p:nvPr>
        </p:nvSpPr>
        <p:spPr>
          <a:xfrm>
            <a:off x="595884" y="164592"/>
            <a:ext cx="11022232" cy="851408"/>
          </a:xfrm>
        </p:spPr>
        <p:txBody>
          <a:bodyPr/>
          <a:lstStyle/>
          <a:p>
            <a:r>
              <a:rPr lang="en-US" dirty="0">
                <a:latin typeface="Calibri" panose="020F0502020204030204" pitchFamily="34" charset="0"/>
                <a:cs typeface="Calibri" panose="020F0502020204030204" pitchFamily="34" charset="0"/>
              </a:rPr>
              <a:t>Title ix shared drive</a:t>
            </a:r>
          </a:p>
        </p:txBody>
      </p:sp>
    </p:spTree>
    <p:extLst>
      <p:ext uri="{BB962C8B-B14F-4D97-AF65-F5344CB8AC3E}">
        <p14:creationId xmlns:p14="http://schemas.microsoft.com/office/powerpoint/2010/main" val="114724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2CBEBE-8EA5-D086-714C-8C5B70A586AB}"/>
              </a:ext>
            </a:extLst>
          </p:cNvPr>
          <p:cNvSpPr>
            <a:spLocks noGrp="1"/>
          </p:cNvSpPr>
          <p:nvPr>
            <p:ph sz="half" idx="2"/>
          </p:nvPr>
        </p:nvSpPr>
        <p:spPr>
          <a:xfrm>
            <a:off x="573882" y="825500"/>
            <a:ext cx="11044234" cy="5144581"/>
          </a:xfrm>
        </p:spPr>
        <p:txBody>
          <a:bodyPr/>
          <a:lstStyle/>
          <a:p>
            <a:r>
              <a:rPr lang="en-US" sz="2000" dirty="0">
                <a:latin typeface="Calibri" panose="020F0502020204030204" pitchFamily="34" charset="0"/>
                <a:cs typeface="Calibri" panose="020F0502020204030204" pitchFamily="34" charset="0"/>
              </a:rPr>
              <a:t>Templates</a:t>
            </a:r>
          </a:p>
          <a:p>
            <a:pPr lvl="1"/>
            <a:r>
              <a:rPr lang="en-US" sz="1800" dirty="0">
                <a:latin typeface="Calibri" panose="020F0502020204030204" pitchFamily="34" charset="0"/>
                <a:cs typeface="Calibri" panose="020F0502020204030204" pitchFamily="34" charset="0"/>
              </a:rPr>
              <a:t>Interview template</a:t>
            </a:r>
          </a:p>
          <a:p>
            <a:pPr lvl="1"/>
            <a:r>
              <a:rPr lang="en-US" sz="1800" dirty="0">
                <a:latin typeface="Calibri" panose="020F0502020204030204" pitchFamily="34" charset="0"/>
                <a:cs typeface="Calibri" panose="020F0502020204030204" pitchFamily="34" charset="0"/>
              </a:rPr>
              <a:t>Contact log</a:t>
            </a:r>
          </a:p>
          <a:p>
            <a:pPr lvl="1"/>
            <a:r>
              <a:rPr lang="en-US" sz="1800" dirty="0">
                <a:latin typeface="Calibri" panose="020F0502020204030204" pitchFamily="34" charset="0"/>
                <a:cs typeface="Calibri" panose="020F0502020204030204" pitchFamily="34" charset="0"/>
              </a:rPr>
              <a:t>No Contact Order</a:t>
            </a:r>
          </a:p>
          <a:p>
            <a:pPr lvl="1"/>
            <a:r>
              <a:rPr lang="en-US" sz="1800" dirty="0">
                <a:latin typeface="Calibri" panose="020F0502020204030204" pitchFamily="34" charset="0"/>
                <a:cs typeface="Calibri" panose="020F0502020204030204" pitchFamily="34" charset="0"/>
              </a:rPr>
              <a:t>Notice of Investigation</a:t>
            </a:r>
          </a:p>
          <a:p>
            <a:pPr lvl="1"/>
            <a:r>
              <a:rPr lang="en-US" sz="1800" dirty="0">
                <a:latin typeface="Calibri" panose="020F0502020204030204" pitchFamily="34" charset="0"/>
                <a:cs typeface="Calibri" panose="020F0502020204030204" pitchFamily="34" charset="0"/>
              </a:rPr>
              <a:t>5-day review period (Sexual Misconduct Policy)</a:t>
            </a:r>
          </a:p>
          <a:p>
            <a:pPr lvl="1"/>
            <a:r>
              <a:rPr lang="en-US" sz="1800" dirty="0">
                <a:latin typeface="Calibri" panose="020F0502020204030204" pitchFamily="34" charset="0"/>
                <a:cs typeface="Calibri" panose="020F0502020204030204" pitchFamily="34" charset="0"/>
              </a:rPr>
              <a:t>1</a:t>
            </a:r>
            <a:r>
              <a:rPr lang="en-US" sz="1800" baseline="30000" dirty="0">
                <a:latin typeface="Calibri" panose="020F0502020204030204" pitchFamily="34" charset="0"/>
                <a:cs typeface="Calibri" panose="020F0502020204030204" pitchFamily="34" charset="0"/>
              </a:rPr>
              <a:t>st</a:t>
            </a:r>
            <a:r>
              <a:rPr lang="en-US" sz="1800" dirty="0">
                <a:latin typeface="Calibri" panose="020F0502020204030204" pitchFamily="34" charset="0"/>
                <a:cs typeface="Calibri" panose="020F0502020204030204" pitchFamily="34" charset="0"/>
              </a:rPr>
              <a:t> 10-day review period (Title IX Policy)</a:t>
            </a:r>
          </a:p>
          <a:p>
            <a:pPr lvl="1"/>
            <a:r>
              <a:rPr lang="en-US" sz="1800" dirty="0">
                <a:latin typeface="Calibri" panose="020F0502020204030204" pitchFamily="34" charset="0"/>
                <a:cs typeface="Calibri" panose="020F0502020204030204" pitchFamily="34" charset="0"/>
              </a:rPr>
              <a:t>2</a:t>
            </a:r>
            <a:r>
              <a:rPr lang="en-US" sz="1800" baseline="30000" dirty="0">
                <a:latin typeface="Calibri" panose="020F0502020204030204" pitchFamily="34" charset="0"/>
                <a:cs typeface="Calibri" panose="020F0502020204030204" pitchFamily="34" charset="0"/>
              </a:rPr>
              <a:t>nd</a:t>
            </a:r>
            <a:r>
              <a:rPr lang="en-US" sz="1800" dirty="0">
                <a:latin typeface="Calibri" panose="020F0502020204030204" pitchFamily="34" charset="0"/>
                <a:cs typeface="Calibri" panose="020F0502020204030204" pitchFamily="34" charset="0"/>
              </a:rPr>
              <a:t> 10-day review period (Title IX Policy)</a:t>
            </a:r>
          </a:p>
          <a:p>
            <a:pPr lvl="1"/>
            <a:r>
              <a:rPr lang="en-US" sz="1800" dirty="0">
                <a:latin typeface="Calibri" panose="020F0502020204030204" pitchFamily="34" charset="0"/>
                <a:cs typeface="Calibri" panose="020F0502020204030204" pitchFamily="34" charset="0"/>
              </a:rPr>
              <a:t>Rights &amp; Resources letter for complainant that does not want to move forward with formal complaint</a:t>
            </a:r>
          </a:p>
          <a:p>
            <a:pPr lvl="1"/>
            <a:r>
              <a:rPr lang="en-US" sz="1800" dirty="0">
                <a:latin typeface="Calibri" panose="020F0502020204030204" pitchFamily="34" charset="0"/>
                <a:cs typeface="Calibri" panose="020F0502020204030204" pitchFamily="34" charset="0"/>
              </a:rPr>
              <a:t>Hearings – information on developing rules of decorum, hearing checklist, sample rules of decorum</a:t>
            </a:r>
          </a:p>
          <a:p>
            <a:pPr lvl="1"/>
            <a:endParaRPr lang="en-US" sz="1800" dirty="0">
              <a:latin typeface="Calibri" panose="020F0502020204030204" pitchFamily="34" charset="0"/>
              <a:cs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4BD1B85E-103F-5996-1894-DD1D08E8BD94}"/>
              </a:ext>
            </a:extLst>
          </p:cNvPr>
          <p:cNvSpPr>
            <a:spLocks noGrp="1"/>
          </p:cNvSpPr>
          <p:nvPr>
            <p:ph type="title"/>
          </p:nvPr>
        </p:nvSpPr>
        <p:spPr>
          <a:xfrm>
            <a:off x="595884" y="164592"/>
            <a:ext cx="11022232" cy="927608"/>
          </a:xfrm>
        </p:spPr>
        <p:txBody>
          <a:bodyPr/>
          <a:lstStyle/>
          <a:p>
            <a:r>
              <a:rPr lang="en-US" dirty="0"/>
              <a:t>templates</a:t>
            </a:r>
          </a:p>
        </p:txBody>
      </p:sp>
    </p:spTree>
    <p:extLst>
      <p:ext uri="{BB962C8B-B14F-4D97-AF65-F5344CB8AC3E}">
        <p14:creationId xmlns:p14="http://schemas.microsoft.com/office/powerpoint/2010/main" val="3591394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F784E5-1334-3477-D08D-C62037697ABF}"/>
              </a:ext>
            </a:extLst>
          </p:cNvPr>
          <p:cNvSpPr>
            <a:spLocks noGrp="1"/>
          </p:cNvSpPr>
          <p:nvPr>
            <p:ph sz="half" idx="2"/>
          </p:nvPr>
        </p:nvSpPr>
        <p:spPr>
          <a:xfrm>
            <a:off x="573882" y="1016000"/>
            <a:ext cx="11044234" cy="4941381"/>
          </a:xfrm>
        </p:spPr>
        <p:txBody>
          <a:bodyPr>
            <a:normAutofit lnSpcReduction="10000"/>
          </a:bodyPr>
          <a:lstStyle/>
          <a:p>
            <a:pPr marL="0" indent="0">
              <a:buNone/>
            </a:pPr>
            <a:r>
              <a:rPr lang="en-US" sz="1800" b="1" dirty="0">
                <a:latin typeface="Calibri" panose="020F0502020204030204" pitchFamily="34" charset="0"/>
                <a:cs typeface="Calibri" panose="020F0502020204030204" pitchFamily="34" charset="0"/>
              </a:rPr>
              <a:t>Requirement of impartiality</a:t>
            </a:r>
          </a:p>
          <a:p>
            <a:pPr marL="0" indent="0">
              <a:buNone/>
            </a:pPr>
            <a:r>
              <a:rPr lang="en-US" sz="1800" dirty="0">
                <a:latin typeface="Calibri" panose="020F0502020204030204" pitchFamily="34" charset="0"/>
                <a:cs typeface="Calibri" panose="020F0502020204030204" pitchFamily="34" charset="0"/>
              </a:rPr>
              <a:t>Section 106.45(b)(1)(iii) of Title IX requires an impartial investigation.</a:t>
            </a:r>
          </a:p>
          <a:p>
            <a:pPr marL="0" indent="0" algn="ctr">
              <a:buNone/>
            </a:pPr>
            <a:r>
              <a:rPr lang="en-US" sz="1800" dirty="0">
                <a:latin typeface="Calibri" panose="020F0502020204030204" pitchFamily="34" charset="0"/>
                <a:cs typeface="Calibri" panose="020F0502020204030204" pitchFamily="34" charset="0"/>
              </a:rPr>
              <a:t>	“The Title IX Coordinator, investigator, decision-maker, or any person designated to facilitate </a:t>
            </a:r>
          </a:p>
          <a:p>
            <a:pPr marL="0" indent="0" algn="ctr">
              <a:buNone/>
            </a:pPr>
            <a:r>
              <a:rPr lang="en-US" sz="1800" dirty="0">
                <a:latin typeface="Calibri" panose="020F0502020204030204" pitchFamily="34" charset="0"/>
                <a:cs typeface="Calibri" panose="020F0502020204030204" pitchFamily="34" charset="0"/>
              </a:rPr>
              <a:t>information resolution process may not have a conflict of interest or bias – </a:t>
            </a:r>
          </a:p>
          <a:p>
            <a:pPr marL="0" indent="0" algn="ctr">
              <a:buNone/>
            </a:pPr>
            <a:r>
              <a:rPr lang="en-US" sz="1800" dirty="0">
                <a:latin typeface="Calibri" panose="020F0502020204030204" pitchFamily="34" charset="0"/>
                <a:cs typeface="Calibri" panose="020F0502020204030204" pitchFamily="34" charset="0"/>
              </a:rPr>
              <a:t>either for or against complainants, respondents, or individual parties.”</a:t>
            </a:r>
          </a:p>
          <a:p>
            <a:pPr marL="0" indent="0">
              <a:buNone/>
            </a:pPr>
            <a:r>
              <a:rPr lang="en-US" sz="1800" dirty="0">
                <a:latin typeface="Calibri" panose="020F0502020204030204" pitchFamily="34" charset="0"/>
                <a:cs typeface="Calibri" panose="020F0502020204030204" pitchFamily="34" charset="0"/>
              </a:rPr>
              <a:t>An impartial investigation is:</a:t>
            </a:r>
          </a:p>
          <a:p>
            <a:pPr lvl="1"/>
            <a:r>
              <a:rPr lang="en-US" sz="1800" dirty="0">
                <a:latin typeface="Calibri" panose="020F0502020204030204" pitchFamily="34" charset="0"/>
                <a:cs typeface="Calibri" panose="020F0502020204030204" pitchFamily="34" charset="0"/>
              </a:rPr>
              <a:t>Not influenced by bias or conflict of interest</a:t>
            </a:r>
          </a:p>
          <a:p>
            <a:pPr lvl="1"/>
            <a:r>
              <a:rPr lang="en-US" sz="1800" dirty="0">
                <a:latin typeface="Calibri" panose="020F0502020204030204" pitchFamily="34" charset="0"/>
                <a:cs typeface="Calibri" panose="020F0502020204030204" pitchFamily="34" charset="0"/>
              </a:rPr>
              <a:t>Committed to decisions based on an objective view of the facts and evidence as you know them and as they evolve</a:t>
            </a:r>
          </a:p>
          <a:p>
            <a:pPr lvl="1"/>
            <a:r>
              <a:rPr lang="en-US" sz="1800" dirty="0">
                <a:latin typeface="Calibri" panose="020F0502020204030204" pitchFamily="34" charset="0"/>
                <a:cs typeface="Calibri" panose="020F0502020204030204" pitchFamily="34" charset="0"/>
              </a:rPr>
              <a:t>Truth seeking, not “your truth” confirming</a:t>
            </a:r>
          </a:p>
        </p:txBody>
      </p:sp>
      <p:sp>
        <p:nvSpPr>
          <p:cNvPr id="3" name="Title 2">
            <a:extLst>
              <a:ext uri="{FF2B5EF4-FFF2-40B4-BE49-F238E27FC236}">
                <a16:creationId xmlns:a16="http://schemas.microsoft.com/office/drawing/2014/main" id="{C7DB114E-BB1E-C186-5DD8-F1FF3B8370AC}"/>
              </a:ext>
            </a:extLst>
          </p:cNvPr>
          <p:cNvSpPr>
            <a:spLocks noGrp="1"/>
          </p:cNvSpPr>
          <p:nvPr>
            <p:ph type="title"/>
          </p:nvPr>
        </p:nvSpPr>
        <p:spPr/>
        <p:txBody>
          <a:bodyPr/>
          <a:lstStyle/>
          <a:p>
            <a:r>
              <a:rPr lang="en-US" dirty="0"/>
              <a:t>Investigation refreshers</a:t>
            </a:r>
          </a:p>
        </p:txBody>
      </p:sp>
    </p:spTree>
    <p:extLst>
      <p:ext uri="{BB962C8B-B14F-4D97-AF65-F5344CB8AC3E}">
        <p14:creationId xmlns:p14="http://schemas.microsoft.com/office/powerpoint/2010/main" val="31857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918E01-C62C-539B-6D9C-58A0A5E0A470}"/>
              </a:ext>
            </a:extLst>
          </p:cNvPr>
          <p:cNvSpPr>
            <a:spLocks noGrp="1"/>
          </p:cNvSpPr>
          <p:nvPr>
            <p:ph sz="half" idx="2"/>
          </p:nvPr>
        </p:nvSpPr>
        <p:spPr>
          <a:xfrm>
            <a:off x="573882" y="965200"/>
            <a:ext cx="11044234" cy="4992181"/>
          </a:xfrm>
        </p:spPr>
        <p:txBody>
          <a:bodyPr>
            <a:normAutofit/>
          </a:bodyPr>
          <a:lstStyle/>
          <a:p>
            <a:r>
              <a:rPr lang="en-US" sz="2000" dirty="0">
                <a:latin typeface="Calibri" panose="020F0502020204030204" pitchFamily="34" charset="0"/>
                <a:cs typeface="Calibri" panose="020F0502020204030204" pitchFamily="34" charset="0"/>
              </a:rPr>
              <a:t>Serve objectively, impartially, without bias</a:t>
            </a:r>
          </a:p>
          <a:p>
            <a:r>
              <a:rPr lang="en-US" sz="2000" dirty="0">
                <a:latin typeface="Calibri" panose="020F0502020204030204" pitchFamily="34" charset="0"/>
                <a:cs typeface="Calibri" panose="020F0502020204030204" pitchFamily="34" charset="0"/>
              </a:rPr>
              <a:t>Gather, organize and document all information gathered related to a claim</a:t>
            </a:r>
          </a:p>
          <a:p>
            <a:r>
              <a:rPr lang="en-US" sz="2000" dirty="0">
                <a:latin typeface="Calibri" panose="020F0502020204030204" pitchFamily="34" charset="0"/>
                <a:cs typeface="Calibri" panose="020F0502020204030204" pitchFamily="34" charset="0"/>
              </a:rPr>
              <a:t>Analyze</a:t>
            </a:r>
          </a:p>
          <a:p>
            <a:pPr lvl="1"/>
            <a:r>
              <a:rPr lang="en-US" sz="2000" dirty="0">
                <a:latin typeface="Calibri" panose="020F0502020204030204" pitchFamily="34" charset="0"/>
                <a:cs typeface="Calibri" panose="020F0502020204030204" pitchFamily="34" charset="0"/>
              </a:rPr>
              <a:t>Relevancy</a:t>
            </a:r>
          </a:p>
          <a:p>
            <a:pPr lvl="1"/>
            <a:r>
              <a:rPr lang="en-US" sz="2000" dirty="0">
                <a:latin typeface="Calibri" panose="020F0502020204030204" pitchFamily="34" charset="0"/>
                <a:cs typeface="Calibri" panose="020F0502020204030204" pitchFamily="34" charset="0"/>
              </a:rPr>
              <a:t>Authenticity</a:t>
            </a:r>
          </a:p>
          <a:p>
            <a:pPr lvl="1"/>
            <a:r>
              <a:rPr lang="en-US" sz="2000" dirty="0">
                <a:latin typeface="Calibri" panose="020F0502020204030204" pitchFamily="34" charset="0"/>
                <a:cs typeface="Calibri" panose="020F0502020204030204" pitchFamily="34" charset="0"/>
              </a:rPr>
              <a:t>Credibility</a:t>
            </a:r>
          </a:p>
          <a:p>
            <a:r>
              <a:rPr lang="en-US" sz="2000" dirty="0">
                <a:latin typeface="Calibri" panose="020F0502020204030204" pitchFamily="34" charset="0"/>
                <a:cs typeface="Calibri" panose="020F0502020204030204" pitchFamily="34" charset="0"/>
              </a:rPr>
              <a:t>Provide regular updates to parties </a:t>
            </a:r>
          </a:p>
          <a:p>
            <a:r>
              <a:rPr lang="en-US" sz="2000" dirty="0">
                <a:latin typeface="Calibri" panose="020F0502020204030204" pitchFamily="34" charset="0"/>
                <a:cs typeface="Calibri" panose="020F0502020204030204" pitchFamily="34" charset="0"/>
              </a:rPr>
              <a:t>Assist in maintaining legitimacy of the process</a:t>
            </a:r>
          </a:p>
        </p:txBody>
      </p:sp>
      <p:sp>
        <p:nvSpPr>
          <p:cNvPr id="3" name="Title 2">
            <a:extLst>
              <a:ext uri="{FF2B5EF4-FFF2-40B4-BE49-F238E27FC236}">
                <a16:creationId xmlns:a16="http://schemas.microsoft.com/office/drawing/2014/main" id="{1FDC7372-D639-F3AE-2B0C-53656B6C1A8E}"/>
              </a:ext>
            </a:extLst>
          </p:cNvPr>
          <p:cNvSpPr>
            <a:spLocks noGrp="1"/>
          </p:cNvSpPr>
          <p:nvPr>
            <p:ph type="title"/>
          </p:nvPr>
        </p:nvSpPr>
        <p:spPr>
          <a:xfrm>
            <a:off x="595884" y="164592"/>
            <a:ext cx="11022232" cy="927608"/>
          </a:xfrm>
        </p:spPr>
        <p:txBody>
          <a:bodyPr/>
          <a:lstStyle/>
          <a:p>
            <a:r>
              <a:rPr lang="en-US" dirty="0">
                <a:latin typeface="Calibri" panose="020F0502020204030204" pitchFamily="34" charset="0"/>
                <a:cs typeface="Calibri" panose="020F0502020204030204" pitchFamily="34" charset="0"/>
              </a:rPr>
              <a:t>Investigator responsibilities</a:t>
            </a:r>
          </a:p>
        </p:txBody>
      </p:sp>
    </p:spTree>
    <p:extLst>
      <p:ext uri="{BB962C8B-B14F-4D97-AF65-F5344CB8AC3E}">
        <p14:creationId xmlns:p14="http://schemas.microsoft.com/office/powerpoint/2010/main" val="2067516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4EC972-0979-01FD-3A80-47984267FD93}"/>
              </a:ext>
            </a:extLst>
          </p:cNvPr>
          <p:cNvSpPr>
            <a:spLocks noGrp="1"/>
          </p:cNvSpPr>
          <p:nvPr>
            <p:ph sz="half" idx="2"/>
          </p:nvPr>
        </p:nvSpPr>
        <p:spPr/>
        <p:txBody>
          <a:bodyPr>
            <a:normAutofit/>
          </a:bodyPr>
          <a:lstStyle/>
          <a:p>
            <a:pPr marL="0" indent="0">
              <a:buNone/>
            </a:pPr>
            <a:r>
              <a:rPr lang="en-US" sz="1800" dirty="0">
                <a:latin typeface="Calibri" panose="020F0502020204030204" pitchFamily="34" charset="0"/>
                <a:cs typeface="Calibri" panose="020F0502020204030204" pitchFamily="34" charset="0"/>
              </a:rPr>
              <a:t>Review and discussion of:</a:t>
            </a:r>
          </a:p>
          <a:p>
            <a:pPr lvl="1"/>
            <a:r>
              <a:rPr lang="en-US" sz="1800" dirty="0">
                <a:latin typeface="Calibri" panose="020F0502020204030204" pitchFamily="34" charset="0"/>
                <a:cs typeface="Calibri" panose="020F0502020204030204" pitchFamily="34" charset="0"/>
              </a:rPr>
              <a:t>NDSCS Title IX reports received in 22-23</a:t>
            </a:r>
          </a:p>
          <a:p>
            <a:pPr lvl="1"/>
            <a:r>
              <a:rPr lang="en-US" sz="1800" dirty="0">
                <a:latin typeface="Calibri" panose="020F0502020204030204" pitchFamily="34" charset="0"/>
                <a:cs typeface="Calibri" panose="020F0502020204030204" pitchFamily="34" charset="0"/>
              </a:rPr>
              <a:t>2022 proposed revisions to Title IX</a:t>
            </a:r>
          </a:p>
          <a:p>
            <a:pPr lvl="1"/>
            <a:r>
              <a:rPr lang="en-US" sz="1800" dirty="0">
                <a:latin typeface="Calibri" panose="020F0502020204030204" pitchFamily="34" charset="0"/>
                <a:cs typeface="Calibri" panose="020F0502020204030204" pitchFamily="34" charset="0"/>
              </a:rPr>
              <a:t>Title IX and Athletics </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NDUS MOU</a:t>
            </a:r>
          </a:p>
          <a:p>
            <a:pPr lvl="1"/>
            <a:r>
              <a:rPr lang="en-US" sz="1800" dirty="0">
                <a:latin typeface="Calibri" panose="020F0502020204030204" pitchFamily="34" charset="0"/>
                <a:ea typeface="Calibri" panose="020F0502020204030204" pitchFamily="34" charset="0"/>
                <a:cs typeface="Times New Roman" panose="02020603050405020304" pitchFamily="18" charset="0"/>
              </a:rPr>
              <a:t>Title IX shared drive</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Investigation refreshers</a:t>
            </a:r>
          </a:p>
          <a:p>
            <a:pPr lvl="1"/>
            <a:endParaRPr lang="en-US" sz="18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C28B9B70-07B5-B866-1979-DB76EBDB2D54}"/>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77673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EBA961-4EAF-EC8F-DF71-5EB964202098}"/>
              </a:ext>
            </a:extLst>
          </p:cNvPr>
          <p:cNvSpPr>
            <a:spLocks noGrp="1"/>
          </p:cNvSpPr>
          <p:nvPr>
            <p:ph sz="half" idx="2"/>
          </p:nvPr>
        </p:nvSpPr>
        <p:spPr>
          <a:xfrm>
            <a:off x="573882" y="1288996"/>
            <a:ext cx="11044234" cy="4668385"/>
          </a:xfrm>
        </p:spPr>
        <p:txBody>
          <a:bodyPr>
            <a:normAutofit/>
          </a:bodyPr>
          <a:lstStyle/>
          <a:p>
            <a:pPr lvl="1"/>
            <a:r>
              <a:rPr lang="en-US" sz="2000" dirty="0">
                <a:latin typeface="Calibri" panose="020F0502020204030204" pitchFamily="34" charset="0"/>
                <a:cs typeface="Calibri" panose="020F0502020204030204" pitchFamily="34" charset="0"/>
              </a:rPr>
              <a:t>Confront and understand bias and not allow it to impact decision</a:t>
            </a:r>
          </a:p>
          <a:p>
            <a:pPr lvl="1"/>
            <a:r>
              <a:rPr lang="en-US" sz="2000" dirty="0">
                <a:latin typeface="Calibri" panose="020F0502020204030204" pitchFamily="34" charset="0"/>
                <a:cs typeface="Calibri" panose="020F0502020204030204" pitchFamily="34" charset="0"/>
              </a:rPr>
              <a:t>Leave behind your prior experiences, including past Title IX proceedings</a:t>
            </a:r>
          </a:p>
          <a:p>
            <a:pPr lvl="1"/>
            <a:r>
              <a:rPr lang="en-US" sz="2000" dirty="0">
                <a:latin typeface="Calibri" panose="020F0502020204030204" pitchFamily="34" charset="0"/>
                <a:cs typeface="Calibri" panose="020F0502020204030204" pitchFamily="34" charset="0"/>
              </a:rPr>
              <a:t>Avoid prejudgment of the facts.  Maintain open mind as to the potential conclusions</a:t>
            </a:r>
          </a:p>
          <a:p>
            <a:pPr lvl="1"/>
            <a:r>
              <a:rPr lang="en-US" sz="2000" dirty="0">
                <a:latin typeface="Calibri" panose="020F0502020204030204" pitchFamily="34" charset="0"/>
                <a:cs typeface="Calibri" panose="020F0502020204030204" pitchFamily="34" charset="0"/>
              </a:rPr>
              <a:t>Give all parties an equal opportunity to present facts, witnesses, and their versions of the story</a:t>
            </a:r>
          </a:p>
          <a:p>
            <a:pPr lvl="1"/>
            <a:r>
              <a:rPr lang="en-US" sz="2000" dirty="0">
                <a:latin typeface="Calibri" panose="020F0502020204030204" pitchFamily="34" charset="0"/>
                <a:cs typeface="Calibri" panose="020F0502020204030204" pitchFamily="34" charset="0"/>
              </a:rPr>
              <a:t>Evaluate all the facts presented fairly and approach each allegation of the parties neutrally</a:t>
            </a:r>
          </a:p>
          <a:p>
            <a:pPr lvl="1"/>
            <a:r>
              <a:rPr lang="en-US" sz="2000" dirty="0">
                <a:latin typeface="Calibri" panose="020F0502020204030204" pitchFamily="34" charset="0"/>
                <a:cs typeface="Calibri" panose="020F0502020204030204" pitchFamily="34" charset="0"/>
              </a:rPr>
              <a:t>Check your assumptions in situations involving alleged sexual assault, drugs or alcohol use</a:t>
            </a:r>
          </a:p>
          <a:p>
            <a:pPr lvl="1"/>
            <a:r>
              <a:rPr lang="en-US" sz="2000" dirty="0">
                <a:latin typeface="Calibri" panose="020F0502020204030204" pitchFamily="34" charset="0"/>
                <a:cs typeface="Calibri" panose="020F0502020204030204" pitchFamily="34" charset="0"/>
              </a:rPr>
              <a:t>Always disclose any potential bias or conflict of interest to Title IX Coordinator</a:t>
            </a:r>
          </a:p>
        </p:txBody>
      </p:sp>
      <p:sp>
        <p:nvSpPr>
          <p:cNvPr id="3" name="Title 2">
            <a:extLst>
              <a:ext uri="{FF2B5EF4-FFF2-40B4-BE49-F238E27FC236}">
                <a16:creationId xmlns:a16="http://schemas.microsoft.com/office/drawing/2014/main" id="{F806B86F-7AF1-D5B2-0DBB-4815501BA6AC}"/>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Remaining impartial</a:t>
            </a:r>
          </a:p>
        </p:txBody>
      </p:sp>
    </p:spTree>
    <p:extLst>
      <p:ext uri="{BB962C8B-B14F-4D97-AF65-F5344CB8AC3E}">
        <p14:creationId xmlns:p14="http://schemas.microsoft.com/office/powerpoint/2010/main" val="2984235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26297C-59C6-84FA-8613-E21969CAD118}"/>
              </a:ext>
            </a:extLst>
          </p:cNvPr>
          <p:cNvSpPr>
            <a:spLocks noGrp="1"/>
          </p:cNvSpPr>
          <p:nvPr>
            <p:ph sz="half" idx="2"/>
          </p:nvPr>
        </p:nvSpPr>
        <p:spPr>
          <a:xfrm>
            <a:off x="573882" y="863600"/>
            <a:ext cx="11044234" cy="5093781"/>
          </a:xfrm>
        </p:spPr>
        <p:txBody>
          <a:bodyPr>
            <a:normAutofit fontScale="92500"/>
          </a:bodyPr>
          <a:lstStyle/>
          <a:p>
            <a:r>
              <a:rPr lang="en-US" sz="2000" dirty="0">
                <a:latin typeface="Calibri" panose="020F0502020204030204" pitchFamily="34" charset="0"/>
                <a:cs typeface="Calibri" panose="020F0502020204030204" pitchFamily="34" charset="0"/>
              </a:rPr>
              <a:t>Prejudgment refers to passing judgment prematurely or without sufficient reflection or investigation</a:t>
            </a:r>
          </a:p>
          <a:p>
            <a:pPr lvl="1"/>
            <a:r>
              <a:rPr lang="en-US" sz="2000" dirty="0">
                <a:latin typeface="Calibri" panose="020F0502020204030204" pitchFamily="34" charset="0"/>
                <a:cs typeface="Calibri" panose="020F0502020204030204" pitchFamily="34" charset="0"/>
              </a:rPr>
              <a:t>Example:  A Complainant was crying while making a sexual harassment report.  You conclude that because the Complainant was crying when describing the conduct at issue, the Complainant must be telling the truth and the Respondent must be responsible for the actions alleged. </a:t>
            </a:r>
          </a:p>
          <a:p>
            <a:r>
              <a:rPr lang="en-US" sz="2000" dirty="0">
                <a:latin typeface="Calibri" panose="020F0502020204030204" pitchFamily="34" charset="0"/>
                <a:cs typeface="Calibri" panose="020F0502020204030204" pitchFamily="34" charset="0"/>
              </a:rPr>
              <a:t>Neither Complainants reporting sexual harassment, nor Respondents defending against allegations of sexual harassment, should be met with prejudgment throughout the Title IX process. </a:t>
            </a:r>
          </a:p>
          <a:p>
            <a:r>
              <a:rPr lang="en-US" sz="2000" dirty="0">
                <a:latin typeface="Calibri" panose="020F0502020204030204" pitchFamily="34" charset="0"/>
                <a:cs typeface="Calibri" panose="020F0502020204030204" pitchFamily="34" charset="0"/>
              </a:rPr>
              <a:t>Prejudgment can occur when allegations involve sexual conduct, sexual history, drugs, and/or alcohol use</a:t>
            </a:r>
          </a:p>
          <a:p>
            <a:pPr lvl="1"/>
            <a:r>
              <a:rPr lang="en-US" sz="1800" dirty="0">
                <a:latin typeface="Calibri" panose="020F0502020204030204" pitchFamily="34" charset="0"/>
                <a:cs typeface="Calibri" panose="020F0502020204030204" pitchFamily="34" charset="0"/>
              </a:rPr>
              <a:t>Example:  The Respondent and Complainant were in a consensual relationship previously, so it is assumed consent was given. </a:t>
            </a:r>
          </a:p>
          <a:p>
            <a:pPr lvl="1"/>
            <a:r>
              <a:rPr lang="en-US" sz="1800" dirty="0">
                <a:latin typeface="Calibri" panose="020F0502020204030204" pitchFamily="34" charset="0"/>
                <a:cs typeface="Calibri" panose="020F0502020204030204" pitchFamily="34" charset="0"/>
              </a:rPr>
              <a:t>Example:  The Complainant was drinking at the time of the incident, so it is presumed their recollection of an event is not accurate. </a:t>
            </a:r>
          </a:p>
        </p:txBody>
      </p:sp>
      <p:sp>
        <p:nvSpPr>
          <p:cNvPr id="3" name="Title 2">
            <a:extLst>
              <a:ext uri="{FF2B5EF4-FFF2-40B4-BE49-F238E27FC236}">
                <a16:creationId xmlns:a16="http://schemas.microsoft.com/office/drawing/2014/main" id="{BC825044-9AD4-99A7-4AE8-50DEDCCA6ED9}"/>
              </a:ext>
            </a:extLst>
          </p:cNvPr>
          <p:cNvSpPr>
            <a:spLocks noGrp="1"/>
          </p:cNvSpPr>
          <p:nvPr>
            <p:ph type="title"/>
          </p:nvPr>
        </p:nvSpPr>
        <p:spPr>
          <a:xfrm>
            <a:off x="595884" y="164592"/>
            <a:ext cx="11022232" cy="851408"/>
          </a:xfrm>
        </p:spPr>
        <p:txBody>
          <a:bodyPr/>
          <a:lstStyle/>
          <a:p>
            <a:r>
              <a:rPr lang="en-US" dirty="0">
                <a:latin typeface="Calibri" panose="020F0502020204030204" pitchFamily="34" charset="0"/>
                <a:cs typeface="Calibri" panose="020F0502020204030204" pitchFamily="34" charset="0"/>
              </a:rPr>
              <a:t>Prejudgment</a:t>
            </a:r>
          </a:p>
        </p:txBody>
      </p:sp>
    </p:spTree>
    <p:extLst>
      <p:ext uri="{BB962C8B-B14F-4D97-AF65-F5344CB8AC3E}">
        <p14:creationId xmlns:p14="http://schemas.microsoft.com/office/powerpoint/2010/main" val="362936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dissolve">
                                      <p:cBhvr>
                                        <p:cTn id="25" dur="500"/>
                                        <p:tgtEl>
                                          <p:spTgt spid="2">
                                            <p:txEl>
                                              <p:pRg st="4" end="4"/>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dissolve">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709FF-DDEF-6837-92B4-A81926EEBF56}"/>
              </a:ext>
            </a:extLst>
          </p:cNvPr>
          <p:cNvSpPr>
            <a:spLocks noGrp="1"/>
          </p:cNvSpPr>
          <p:nvPr>
            <p:ph sz="half" idx="2"/>
          </p:nvPr>
        </p:nvSpPr>
        <p:spPr>
          <a:xfrm>
            <a:off x="573882" y="900620"/>
            <a:ext cx="11044234" cy="5056762"/>
          </a:xfrm>
        </p:spPr>
        <p:txBody>
          <a:bodyPr>
            <a:normAutofit lnSpcReduction="10000"/>
          </a:bodyPr>
          <a:lstStyle/>
          <a:p>
            <a:r>
              <a:rPr lang="en-US" sz="1800" dirty="0">
                <a:latin typeface="Calibri" panose="020F0502020204030204" pitchFamily="34" charset="0"/>
                <a:cs typeface="Calibri" panose="020F0502020204030204" pitchFamily="34" charset="0"/>
              </a:rPr>
              <a:t>Sex stereotypes can also lead to prejudgment.  </a:t>
            </a:r>
          </a:p>
          <a:p>
            <a:pPr marL="0" indent="0">
              <a:buNone/>
            </a:pPr>
            <a:r>
              <a:rPr lang="en-US" sz="1800" dirty="0">
                <a:latin typeface="Calibri" panose="020F0502020204030204" pitchFamily="34" charset="0"/>
                <a:cs typeface="Calibri" panose="020F0502020204030204" pitchFamily="34" charset="0"/>
              </a:rPr>
              <a:t>Examples:</a:t>
            </a:r>
          </a:p>
          <a:p>
            <a:pPr lvl="1"/>
            <a:r>
              <a:rPr lang="en-US" sz="1800" dirty="0">
                <a:latin typeface="Calibri" panose="020F0502020204030204" pitchFamily="34" charset="0"/>
                <a:cs typeface="Calibri" panose="020F0502020204030204" pitchFamily="34" charset="0"/>
              </a:rPr>
              <a:t>Men are sexually aggressive and/or likely to perpetrate sexual assault</a:t>
            </a:r>
          </a:p>
          <a:p>
            <a:pPr lvl="1"/>
            <a:r>
              <a:rPr lang="en-US" sz="1800" dirty="0">
                <a:latin typeface="Calibri" panose="020F0502020204030204" pitchFamily="34" charset="0"/>
                <a:cs typeface="Calibri" panose="020F0502020204030204" pitchFamily="34" charset="0"/>
              </a:rPr>
              <a:t>Women have regret about sexual experiences and are likely lying about sexual assault</a:t>
            </a:r>
          </a:p>
          <a:p>
            <a:pPr lvl="1"/>
            <a:r>
              <a:rPr lang="en-US" sz="1800" dirty="0">
                <a:latin typeface="Calibri" panose="020F0502020204030204" pitchFamily="34" charset="0"/>
                <a:cs typeface="Calibri" panose="020F0502020204030204" pitchFamily="34" charset="0"/>
              </a:rPr>
              <a:t>Men cannot be sexually assaulted</a:t>
            </a:r>
          </a:p>
          <a:p>
            <a:pPr lvl="1"/>
            <a:r>
              <a:rPr lang="en-US" sz="1800" dirty="0">
                <a:latin typeface="Calibri" panose="020F0502020204030204" pitchFamily="34" charset="0"/>
                <a:cs typeface="Calibri" panose="020F0502020204030204" pitchFamily="34" charset="0"/>
              </a:rPr>
              <a:t>Women reporting sex harassment are just jumping on the #MeToo bandwagon. </a:t>
            </a:r>
          </a:p>
          <a:p>
            <a:pPr lvl="1"/>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This team is educated, trained and in the best position to check our implicit biases – but we are human and being intentional while preparing, how we frame questions, recognizing our reactions in interviews, and reflection of how we handled the investigation after </a:t>
            </a:r>
            <a:r>
              <a:rPr lang="en-US" sz="1800">
                <a:latin typeface="Calibri" panose="020F0502020204030204" pitchFamily="34" charset="0"/>
                <a:cs typeface="Calibri" panose="020F0502020204030204" pitchFamily="34" charset="0"/>
              </a:rPr>
              <a:t>its conclusion </a:t>
            </a:r>
            <a:r>
              <a:rPr lang="en-US" sz="1800" dirty="0">
                <a:latin typeface="Calibri" panose="020F0502020204030204" pitchFamily="34" charset="0"/>
                <a:cs typeface="Calibri" panose="020F0502020204030204" pitchFamily="34" charset="0"/>
              </a:rPr>
              <a:t>is necessary to ensure we are conducting impartial and fair investigations. </a:t>
            </a:r>
          </a:p>
        </p:txBody>
      </p:sp>
      <p:sp>
        <p:nvSpPr>
          <p:cNvPr id="3" name="Title 2">
            <a:extLst>
              <a:ext uri="{FF2B5EF4-FFF2-40B4-BE49-F238E27FC236}">
                <a16:creationId xmlns:a16="http://schemas.microsoft.com/office/drawing/2014/main" id="{813AEDDD-1FA2-82AF-39CB-97A0672C62AC}"/>
              </a:ext>
            </a:extLst>
          </p:cNvPr>
          <p:cNvSpPr>
            <a:spLocks noGrp="1"/>
          </p:cNvSpPr>
          <p:nvPr>
            <p:ph type="title"/>
          </p:nvPr>
        </p:nvSpPr>
        <p:spPr>
          <a:xfrm>
            <a:off x="595884" y="164592"/>
            <a:ext cx="11022232" cy="736027"/>
          </a:xfrm>
        </p:spPr>
        <p:txBody>
          <a:bodyPr/>
          <a:lstStyle/>
          <a:p>
            <a:r>
              <a:rPr lang="en-US" dirty="0">
                <a:latin typeface="Calibri" panose="020F0502020204030204" pitchFamily="34" charset="0"/>
                <a:cs typeface="Calibri" panose="020F0502020204030204" pitchFamily="34" charset="0"/>
              </a:rPr>
              <a:t>Prejudgment</a:t>
            </a:r>
          </a:p>
        </p:txBody>
      </p:sp>
    </p:spTree>
    <p:extLst>
      <p:ext uri="{BB962C8B-B14F-4D97-AF65-F5344CB8AC3E}">
        <p14:creationId xmlns:p14="http://schemas.microsoft.com/office/powerpoint/2010/main" val="340291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ssolve">
                                      <p:cBhvr>
                                        <p:cTn id="15" dur="500"/>
                                        <p:tgtEl>
                                          <p:spTgt spid="2">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dissolve">
                                      <p:cBhvr>
                                        <p:cTn id="18" dur="500"/>
                                        <p:tgtEl>
                                          <p:spTgt spid="2">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dissolve">
                                      <p:cBhvr>
                                        <p:cTn id="21" dur="500"/>
                                        <p:tgtEl>
                                          <p:spTgt spid="2">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dissolve">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dissolve">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CCCC34-17B3-819F-CA65-3AB0BE2C66AB}"/>
              </a:ext>
            </a:extLst>
          </p:cNvPr>
          <p:cNvSpPr>
            <a:spLocks noGrp="1"/>
          </p:cNvSpPr>
          <p:nvPr>
            <p:ph sz="half" idx="2"/>
          </p:nvPr>
        </p:nvSpPr>
        <p:spPr>
          <a:xfrm>
            <a:off x="573882" y="1092200"/>
            <a:ext cx="11044234" cy="4865181"/>
          </a:xfrm>
        </p:spPr>
        <p:txBody>
          <a:bodyPr>
            <a:noAutofit/>
          </a:bodyPr>
          <a:lstStyle/>
          <a:p>
            <a:pPr marL="0" indent="0">
              <a:buNone/>
            </a:pPr>
            <a:r>
              <a:rPr lang="en-US" sz="2000" dirty="0">
                <a:latin typeface="Calibri" panose="020F0502020204030204" pitchFamily="34" charset="0"/>
                <a:cs typeface="Calibri" panose="020F0502020204030204" pitchFamily="34" charset="0"/>
              </a:rPr>
              <a:t>Molly conducts Title IX investigations and is also responsible for reporting students’ academic performance for accreditation purposes.  Poor academic performance can have a negative impact on accreditation.  A student with a low GPA made a formal complaint against a student with a high GPA.  The two elect formal resolution. </a:t>
            </a:r>
          </a:p>
          <a:p>
            <a:pPr marL="0" indent="0" algn="ctr">
              <a:buNone/>
            </a:pPr>
            <a:r>
              <a:rPr lang="en-US" sz="2000" b="1" dirty="0">
                <a:latin typeface="Calibri" panose="020F0502020204030204" pitchFamily="34" charset="0"/>
                <a:cs typeface="Calibri" panose="020F0502020204030204" pitchFamily="34" charset="0"/>
              </a:rPr>
              <a:t>Would you be concerned about Molly’s ability to remain impartial?</a:t>
            </a:r>
          </a:p>
          <a:p>
            <a:pPr marL="0" indent="0" algn="ctr">
              <a:buNone/>
            </a:pPr>
            <a:endParaRPr lang="en-US" sz="2000" b="1"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Potentially.  Molly’s affiliation/concern with the school’s academic reputation may create an explicit bias in favor of the higher achieving student.  Her affiliation may also create an implicit bias of which she is not aware, or it may not be present.  </a:t>
            </a:r>
          </a:p>
        </p:txBody>
      </p:sp>
      <p:sp>
        <p:nvSpPr>
          <p:cNvPr id="3" name="Title 2">
            <a:extLst>
              <a:ext uri="{FF2B5EF4-FFF2-40B4-BE49-F238E27FC236}">
                <a16:creationId xmlns:a16="http://schemas.microsoft.com/office/drawing/2014/main" id="{AE3F840D-E268-C888-1C69-22FFA1C35D1B}"/>
              </a:ext>
            </a:extLst>
          </p:cNvPr>
          <p:cNvSpPr>
            <a:spLocks noGrp="1"/>
          </p:cNvSpPr>
          <p:nvPr>
            <p:ph type="title"/>
          </p:nvPr>
        </p:nvSpPr>
        <p:spPr>
          <a:xfrm>
            <a:off x="595884" y="164592"/>
            <a:ext cx="11022232" cy="927608"/>
          </a:xfrm>
        </p:spPr>
        <p:txBody>
          <a:bodyPr/>
          <a:lstStyle/>
          <a:p>
            <a:r>
              <a:rPr lang="en-US" dirty="0">
                <a:latin typeface="Calibri" panose="020F0502020204030204" pitchFamily="34" charset="0"/>
                <a:cs typeface="Calibri" panose="020F0502020204030204" pitchFamily="34" charset="0"/>
              </a:rPr>
              <a:t>Hypothetical - bias</a:t>
            </a:r>
          </a:p>
        </p:txBody>
      </p:sp>
    </p:spTree>
    <p:extLst>
      <p:ext uri="{BB962C8B-B14F-4D97-AF65-F5344CB8AC3E}">
        <p14:creationId xmlns:p14="http://schemas.microsoft.com/office/powerpoint/2010/main" val="395202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ssolv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B26772-840B-72F9-8462-AAA2CF03EB47}"/>
              </a:ext>
            </a:extLst>
          </p:cNvPr>
          <p:cNvSpPr>
            <a:spLocks noGrp="1"/>
          </p:cNvSpPr>
          <p:nvPr>
            <p:ph sz="half" idx="2"/>
          </p:nvPr>
        </p:nvSpPr>
        <p:spPr/>
        <p:txBody>
          <a:bodyPr>
            <a:normAutofit/>
          </a:bodyPr>
          <a:lstStyle/>
          <a:p>
            <a:pPr marL="0" indent="0">
              <a:buNone/>
            </a:pPr>
            <a:r>
              <a:rPr lang="en-US" sz="1800" dirty="0">
                <a:latin typeface="Calibri" panose="020F0502020204030204" pitchFamily="34" charset="0"/>
                <a:cs typeface="Calibri" panose="020F0502020204030204" pitchFamily="34" charset="0"/>
              </a:rPr>
              <a:t>Ryan has a mentoring relationship with the complainant.</a:t>
            </a:r>
          </a:p>
          <a:p>
            <a:pPr marL="0" indent="0">
              <a:buNone/>
            </a:pPr>
            <a:endParaRPr lang="en-US" sz="1800" dirty="0">
              <a:latin typeface="Calibri" panose="020F0502020204030204" pitchFamily="34" charset="0"/>
              <a:cs typeface="Calibri" panose="020F0502020204030204" pitchFamily="34" charset="0"/>
            </a:endParaRPr>
          </a:p>
          <a:p>
            <a:pPr marL="0" indent="0" algn="ctr">
              <a:buNone/>
            </a:pPr>
            <a:r>
              <a:rPr lang="en-US" sz="1800" b="1" dirty="0">
                <a:latin typeface="Calibri" panose="020F0502020204030204" pitchFamily="34" charset="0"/>
                <a:cs typeface="Calibri" panose="020F0502020204030204" pitchFamily="34" charset="0"/>
              </a:rPr>
              <a:t>Would you be concerned about Ryan’s ability to remain impartial?</a:t>
            </a:r>
          </a:p>
          <a:p>
            <a:pPr marL="0" indent="0" algn="ctr">
              <a:buNone/>
            </a:pPr>
            <a:endParaRPr lang="en-US" sz="1800" b="1"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YES.  The relationship may be a perceived conflict of interest, if not an actual conflict of interest. </a:t>
            </a:r>
          </a:p>
        </p:txBody>
      </p:sp>
      <p:sp>
        <p:nvSpPr>
          <p:cNvPr id="3" name="Title 2">
            <a:extLst>
              <a:ext uri="{FF2B5EF4-FFF2-40B4-BE49-F238E27FC236}">
                <a16:creationId xmlns:a16="http://schemas.microsoft.com/office/drawing/2014/main" id="{81601D9D-F423-5601-865A-FA7CAD01C632}"/>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Hypothetical – conflict of interest</a:t>
            </a:r>
          </a:p>
        </p:txBody>
      </p:sp>
    </p:spTree>
    <p:extLst>
      <p:ext uri="{BB962C8B-B14F-4D97-AF65-F5344CB8AC3E}">
        <p14:creationId xmlns:p14="http://schemas.microsoft.com/office/powerpoint/2010/main" val="300831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D0B825-6A4F-DBEB-C7F6-2050285AC9D5}"/>
              </a:ext>
            </a:extLst>
          </p:cNvPr>
          <p:cNvSpPr>
            <a:spLocks noGrp="1"/>
          </p:cNvSpPr>
          <p:nvPr>
            <p:ph sz="half" idx="2"/>
          </p:nvPr>
        </p:nvSpPr>
        <p:spPr>
          <a:xfrm>
            <a:off x="573882" y="1288996"/>
            <a:ext cx="11044234" cy="4668385"/>
          </a:xfrm>
        </p:spPr>
        <p:txBody>
          <a:bodyPr>
            <a:normAutofit/>
          </a:bodyPr>
          <a:lstStyle/>
          <a:p>
            <a:pPr marL="0" indent="0">
              <a:buNone/>
            </a:pPr>
            <a:r>
              <a:rPr lang="en-US" sz="1800" dirty="0">
                <a:latin typeface="Calibri" panose="020F0502020204030204" pitchFamily="34" charset="0"/>
                <a:cs typeface="Calibri" panose="020F0502020204030204" pitchFamily="34" charset="0"/>
              </a:rPr>
              <a:t>Louise is a decision maker in Title IX investigations.  Louise’s social media accounts shows that she regularly comments on high profile sexual assault and domestic violence cases.  She often comments that everyone should believe women, without exception, and that she believes there can never be a fair process when a survivor is subject to scrutiny because of the way trauma affects the brain.  A case comes in where a female student accuses a male student of sexual assault but cannot remember the details of the incident. </a:t>
            </a:r>
          </a:p>
          <a:p>
            <a:pPr marL="0" indent="0" algn="ctr">
              <a:buNone/>
            </a:pPr>
            <a:r>
              <a:rPr lang="en-US" sz="1800" b="1" dirty="0">
                <a:latin typeface="Calibri" panose="020F0502020204030204" pitchFamily="34" charset="0"/>
                <a:cs typeface="Calibri" panose="020F0502020204030204" pitchFamily="34" charset="0"/>
              </a:rPr>
              <a:t>Would you be concerned about Louise’s ability to avoid prejudgment of the facts? </a:t>
            </a:r>
          </a:p>
          <a:p>
            <a:pPr marL="0" indent="0" algn="ctr">
              <a:buNone/>
            </a:pPr>
            <a:endParaRPr lang="en-US" sz="1800" b="1"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Potentially.  Louise’s statements could unfairly impact (or could be perceived to unfairly impact) how she evaluates the facts in the case.  </a:t>
            </a:r>
          </a:p>
        </p:txBody>
      </p:sp>
      <p:sp>
        <p:nvSpPr>
          <p:cNvPr id="3" name="Title 2">
            <a:extLst>
              <a:ext uri="{FF2B5EF4-FFF2-40B4-BE49-F238E27FC236}">
                <a16:creationId xmlns:a16="http://schemas.microsoft.com/office/drawing/2014/main" id="{0D2A3FE8-FA0A-19CA-0F29-80241F8A068B}"/>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Hypothetical - prejudgment</a:t>
            </a:r>
          </a:p>
        </p:txBody>
      </p:sp>
    </p:spTree>
    <p:extLst>
      <p:ext uri="{BB962C8B-B14F-4D97-AF65-F5344CB8AC3E}">
        <p14:creationId xmlns:p14="http://schemas.microsoft.com/office/powerpoint/2010/main" val="300738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ssolv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9682D6-B068-D78A-C4DF-A31407960B10}"/>
              </a:ext>
            </a:extLst>
          </p:cNvPr>
          <p:cNvSpPr>
            <a:spLocks noGrp="1"/>
          </p:cNvSpPr>
          <p:nvPr>
            <p:ph sz="half" idx="2"/>
          </p:nvPr>
        </p:nvSpPr>
        <p:spPr>
          <a:xfrm>
            <a:off x="878682" y="1498600"/>
            <a:ext cx="9903618" cy="2946401"/>
          </a:xfrm>
        </p:spPr>
        <p:txBody>
          <a:bodyPr>
            <a:normAutofit/>
          </a:bodyPr>
          <a:lstStyle/>
          <a:p>
            <a:r>
              <a:rPr lang="en-US" sz="2000" dirty="0">
                <a:latin typeface="Calibri" panose="020F0502020204030204" pitchFamily="34" charset="0"/>
                <a:cs typeface="Calibri" panose="020F0502020204030204" pitchFamily="34" charset="0"/>
              </a:rPr>
              <a:t>The NDUS Title IX Committee will be researching training opportunities when the proposed regulations become final - tentatively October 1, 2023.</a:t>
            </a:r>
          </a:p>
          <a:p>
            <a:pPr lvl="1"/>
            <a:r>
              <a:rPr lang="en-US" sz="1800" dirty="0">
                <a:latin typeface="Calibri" panose="020F0502020204030204" pitchFamily="34" charset="0"/>
                <a:cs typeface="Calibri" panose="020F0502020204030204" pitchFamily="34" charset="0"/>
              </a:rPr>
              <a:t>Most likely an online training format to save on travel costs.</a:t>
            </a:r>
          </a:p>
          <a:p>
            <a:r>
              <a:rPr lang="en-US" sz="2000" dirty="0">
                <a:latin typeface="Calibri" panose="020F0502020204030204" pitchFamily="34" charset="0"/>
                <a:cs typeface="Calibri" panose="020F0502020204030204" pitchFamily="34" charset="0"/>
              </a:rPr>
              <a:t>Any training opportunities you become aware of, please forward to me!   </a:t>
            </a: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4CCD84C3-C772-F017-22D8-5190E5188793}"/>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Additional training</a:t>
            </a:r>
          </a:p>
        </p:txBody>
      </p:sp>
    </p:spTree>
    <p:extLst>
      <p:ext uri="{BB962C8B-B14F-4D97-AF65-F5344CB8AC3E}">
        <p14:creationId xmlns:p14="http://schemas.microsoft.com/office/powerpoint/2010/main" val="3298815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estion marks in a line and one question mark is lit">
            <a:extLst>
              <a:ext uri="{FF2B5EF4-FFF2-40B4-BE49-F238E27FC236}">
                <a16:creationId xmlns:a16="http://schemas.microsoft.com/office/drawing/2014/main" id="{7E66F614-3F67-AC93-B058-69ADE9F861D2}"/>
              </a:ext>
            </a:extLst>
          </p:cNvPr>
          <p:cNvPicPr>
            <a:picLocks noChangeAspect="1"/>
          </p:cNvPicPr>
          <p:nvPr/>
        </p:nvPicPr>
        <p:blipFill rotWithShape="1">
          <a:blip r:embed="rId2"/>
          <a:srcRect l="2750" r="47664" b="-1"/>
          <a:stretch/>
        </p:blipFill>
        <p:spPr>
          <a:xfrm>
            <a:off x="7097484" y="10"/>
            <a:ext cx="5094515" cy="6857990"/>
          </a:xfrm>
          <a:prstGeom prst="rect">
            <a:avLst/>
          </a:prstGeom>
          <a:noFill/>
        </p:spPr>
      </p:pic>
      <p:sp>
        <p:nvSpPr>
          <p:cNvPr id="3" name="Title 2">
            <a:extLst>
              <a:ext uri="{FF2B5EF4-FFF2-40B4-BE49-F238E27FC236}">
                <a16:creationId xmlns:a16="http://schemas.microsoft.com/office/drawing/2014/main" id="{24B72117-FDF8-0874-3667-9B723AFE8F13}"/>
              </a:ext>
            </a:extLst>
          </p:cNvPr>
          <p:cNvSpPr>
            <a:spLocks noGrp="1"/>
          </p:cNvSpPr>
          <p:nvPr>
            <p:ph type="title"/>
          </p:nvPr>
        </p:nvSpPr>
        <p:spPr>
          <a:xfrm>
            <a:off x="1273628" y="1241816"/>
            <a:ext cx="5138057" cy="979308"/>
          </a:xfrm>
        </p:spPr>
        <p:txBody>
          <a:bodyPr anchor="b">
            <a:normAutofit/>
          </a:bodyPr>
          <a:lstStyle/>
          <a:p>
            <a:r>
              <a:rPr lang="en-US" dirty="0"/>
              <a:t>Questions?</a:t>
            </a:r>
          </a:p>
        </p:txBody>
      </p:sp>
    </p:spTree>
    <p:extLst>
      <p:ext uri="{BB962C8B-B14F-4D97-AF65-F5344CB8AC3E}">
        <p14:creationId xmlns:p14="http://schemas.microsoft.com/office/powerpoint/2010/main" val="341648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EEA14B-EB04-E6B1-5F25-3917CFB82A86}"/>
              </a:ext>
            </a:extLst>
          </p:cNvPr>
          <p:cNvSpPr>
            <a:spLocks noGrp="1"/>
          </p:cNvSpPr>
          <p:nvPr>
            <p:ph sz="half" idx="2"/>
          </p:nvPr>
        </p:nvSpPr>
        <p:spPr>
          <a:xfrm>
            <a:off x="376518" y="1152939"/>
            <a:ext cx="11360075" cy="4989442"/>
          </a:xfrm>
        </p:spPr>
        <p:txBody>
          <a:bodyPr>
            <a:noAutofit/>
          </a:bodyPr>
          <a:lstStyle/>
          <a:p>
            <a:r>
              <a:rPr lang="en-US" sz="2000" dirty="0">
                <a:latin typeface="Calibri" panose="020F0502020204030204" pitchFamily="34" charset="0"/>
                <a:cs typeface="Calibri" panose="020F0502020204030204" pitchFamily="34" charset="0"/>
              </a:rPr>
              <a:t>To date - 15 concerns have been reviewed by the Title IX department</a:t>
            </a:r>
          </a:p>
          <a:p>
            <a:pPr lvl="1"/>
            <a:r>
              <a:rPr lang="en-US" sz="2000" dirty="0">
                <a:latin typeface="Calibri" panose="020F0502020204030204" pitchFamily="34" charset="0"/>
                <a:cs typeface="Calibri" panose="020F0502020204030204" pitchFamily="34" charset="0"/>
              </a:rPr>
              <a:t>4 reports involved allegations of domestic violence</a:t>
            </a:r>
          </a:p>
          <a:p>
            <a:pPr lvl="2"/>
            <a:r>
              <a:rPr lang="en-US" sz="1800" dirty="0">
                <a:latin typeface="Calibri" panose="020F0502020204030204" pitchFamily="34" charset="0"/>
                <a:cs typeface="Calibri" panose="020F0502020204030204" pitchFamily="34" charset="0"/>
              </a:rPr>
              <a:t>The 4 reporting parties were NDSCS students who lived off campus </a:t>
            </a:r>
          </a:p>
          <a:p>
            <a:pPr lvl="2"/>
            <a:r>
              <a:rPr lang="en-US" sz="1800" dirty="0">
                <a:latin typeface="Calibri" panose="020F0502020204030204" pitchFamily="34" charset="0"/>
                <a:cs typeface="Calibri" panose="020F0502020204030204" pitchFamily="34" charset="0"/>
              </a:rPr>
              <a:t>The alleged perpetrators were not NDSCS students</a:t>
            </a:r>
          </a:p>
          <a:p>
            <a:pPr lvl="1"/>
            <a:r>
              <a:rPr lang="en-US" sz="2000" dirty="0">
                <a:latin typeface="Calibri" panose="020F0502020204030204" pitchFamily="34" charset="0"/>
                <a:cs typeface="Calibri" panose="020F0502020204030204" pitchFamily="34" charset="0"/>
              </a:rPr>
              <a:t>4 reports involved allegations of sexual assault</a:t>
            </a:r>
          </a:p>
          <a:p>
            <a:pPr lvl="2"/>
            <a:r>
              <a:rPr lang="en-US" sz="1800" dirty="0">
                <a:latin typeface="Calibri" panose="020F0502020204030204" pitchFamily="34" charset="0"/>
                <a:cs typeface="Calibri" panose="020F0502020204030204" pitchFamily="34" charset="0"/>
              </a:rPr>
              <a:t>3 reports occurred in campus housing; 1 off campus</a:t>
            </a:r>
          </a:p>
          <a:p>
            <a:pPr lvl="2"/>
            <a:r>
              <a:rPr lang="en-US" sz="1800" dirty="0">
                <a:latin typeface="Calibri" panose="020F0502020204030204" pitchFamily="34" charset="0"/>
                <a:cs typeface="Calibri" panose="020F0502020204030204" pitchFamily="34" charset="0"/>
              </a:rPr>
              <a:t>3 of the reports were made by someone other than the alleged victim.  </a:t>
            </a:r>
          </a:p>
          <a:p>
            <a:pPr lvl="3"/>
            <a:r>
              <a:rPr lang="en-US" sz="1700" dirty="0">
                <a:latin typeface="Calibri" panose="020F0502020204030204" pitchFamily="34" charset="0"/>
                <a:cs typeface="Calibri" panose="020F0502020204030204" pitchFamily="34" charset="0"/>
              </a:rPr>
              <a:t>The 3 non-reporting parties requested not to move forward with formal complaints. </a:t>
            </a:r>
          </a:p>
          <a:p>
            <a:pPr lvl="2"/>
            <a:r>
              <a:rPr lang="en-US" sz="1800" dirty="0">
                <a:latin typeface="Calibri" panose="020F0502020204030204" pitchFamily="34" charset="0"/>
                <a:cs typeface="Calibri" panose="020F0502020204030204" pitchFamily="34" charset="0"/>
              </a:rPr>
              <a:t>1 report of sexual assault went through the formal investigation and hearing process</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3" name="Title 2">
            <a:extLst>
              <a:ext uri="{FF2B5EF4-FFF2-40B4-BE49-F238E27FC236}">
                <a16:creationId xmlns:a16="http://schemas.microsoft.com/office/drawing/2014/main" id="{2CE5757B-6C8D-63B2-1A97-DC3C891FA315}"/>
              </a:ext>
            </a:extLst>
          </p:cNvPr>
          <p:cNvSpPr>
            <a:spLocks noGrp="1"/>
          </p:cNvSpPr>
          <p:nvPr>
            <p:ph type="title"/>
          </p:nvPr>
        </p:nvSpPr>
        <p:spPr>
          <a:xfrm>
            <a:off x="595884" y="168965"/>
            <a:ext cx="11022232" cy="725556"/>
          </a:xfrm>
        </p:spPr>
        <p:txBody>
          <a:bodyPr/>
          <a:lstStyle/>
          <a:p>
            <a:r>
              <a:rPr lang="en-US" sz="3600" dirty="0">
                <a:latin typeface="Calibri" panose="020F0502020204030204" pitchFamily="34" charset="0"/>
                <a:cs typeface="Calibri" panose="020F0502020204030204" pitchFamily="34" charset="0"/>
              </a:rPr>
              <a:t>Review of 2022-23 reports</a:t>
            </a:r>
          </a:p>
        </p:txBody>
      </p:sp>
    </p:spTree>
    <p:extLst>
      <p:ext uri="{BB962C8B-B14F-4D97-AF65-F5344CB8AC3E}">
        <p14:creationId xmlns:p14="http://schemas.microsoft.com/office/powerpoint/2010/main" val="311951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51C67B-AD95-1A77-C716-53BA2F6101C9}"/>
              </a:ext>
            </a:extLst>
          </p:cNvPr>
          <p:cNvSpPr>
            <a:spLocks noGrp="1"/>
          </p:cNvSpPr>
          <p:nvPr>
            <p:ph sz="half" idx="2"/>
          </p:nvPr>
        </p:nvSpPr>
        <p:spPr>
          <a:xfrm>
            <a:off x="790832" y="1151068"/>
            <a:ext cx="10083114" cy="4806314"/>
          </a:xfrm>
        </p:spPr>
        <p:txBody>
          <a:bodyPr>
            <a:normAutofit fontScale="92500" lnSpcReduction="20000"/>
          </a:bodyPr>
          <a:lstStyle/>
          <a:p>
            <a:r>
              <a:rPr lang="en-US" sz="2000" dirty="0">
                <a:latin typeface="Calibri" panose="020F0502020204030204" pitchFamily="34" charset="0"/>
                <a:cs typeface="Calibri" panose="020F0502020204030204" pitchFamily="34" charset="0"/>
              </a:rPr>
              <a:t>3 reports of sexual harassment </a:t>
            </a:r>
          </a:p>
          <a:p>
            <a:pPr lvl="1"/>
            <a:r>
              <a:rPr lang="en-US" sz="1800" dirty="0">
                <a:latin typeface="Calibri" panose="020F0502020204030204" pitchFamily="34" charset="0"/>
                <a:cs typeface="Calibri" panose="020F0502020204030204" pitchFamily="34" charset="0"/>
              </a:rPr>
              <a:t>Alleged behavior did not constitute sexual harassment under the Title IX or Sexual Misconduct policies and were referred to student conduct.</a:t>
            </a:r>
          </a:p>
          <a:p>
            <a:r>
              <a:rPr lang="en-US" sz="2000" dirty="0">
                <a:latin typeface="Calibri" panose="020F0502020204030204" pitchFamily="34" charset="0"/>
                <a:cs typeface="Calibri" panose="020F0502020204030204" pitchFamily="34" charset="0"/>
              </a:rPr>
              <a:t>2 reports of fondling</a:t>
            </a:r>
          </a:p>
          <a:p>
            <a:pPr lvl="1"/>
            <a:r>
              <a:rPr lang="en-US" sz="1800" dirty="0">
                <a:latin typeface="Calibri" panose="020F0502020204030204" pitchFamily="34" charset="0"/>
                <a:cs typeface="Calibri" panose="020F0502020204030204" pitchFamily="34" charset="0"/>
              </a:rPr>
              <a:t>1 report was anonymous </a:t>
            </a:r>
          </a:p>
          <a:p>
            <a:pPr lvl="1"/>
            <a:r>
              <a:rPr lang="en-US" sz="1800" dirty="0">
                <a:latin typeface="Calibri" panose="020F0502020204030204" pitchFamily="34" charset="0"/>
                <a:cs typeface="Calibri" panose="020F0502020204030204" pitchFamily="34" charset="0"/>
              </a:rPr>
              <a:t>1 report was made by someone other than the alleged victim.</a:t>
            </a:r>
          </a:p>
          <a:p>
            <a:pPr lvl="2"/>
            <a:r>
              <a:rPr lang="en-US" sz="1600" dirty="0">
                <a:latin typeface="Calibri" panose="020F0502020204030204" pitchFamily="34" charset="0"/>
                <a:cs typeface="Calibri" panose="020F0502020204030204" pitchFamily="34" charset="0"/>
              </a:rPr>
              <a:t>Alleged victim requested not to move forward with a formal complaint.</a:t>
            </a:r>
          </a:p>
          <a:p>
            <a:r>
              <a:rPr lang="en-US" sz="2000" dirty="0">
                <a:latin typeface="Calibri" panose="020F0502020204030204" pitchFamily="34" charset="0"/>
                <a:cs typeface="Calibri" panose="020F0502020204030204" pitchFamily="34" charset="0"/>
              </a:rPr>
              <a:t>2 reports involved alleged conduct that did not fall under any category in either the Title IX or Sexual Misconduct policies </a:t>
            </a:r>
            <a:r>
              <a:rPr lang="en-US" sz="1700" dirty="0">
                <a:latin typeface="Calibri" panose="020F0502020204030204" pitchFamily="34" charset="0"/>
                <a:cs typeface="Calibri" panose="020F0502020204030204" pitchFamily="34" charset="0"/>
              </a:rPr>
              <a:t>(picture, dancing)</a:t>
            </a:r>
          </a:p>
          <a:p>
            <a:r>
              <a:rPr lang="en-US" sz="2000" dirty="0">
                <a:latin typeface="Calibri" panose="020F0502020204030204" pitchFamily="34" charset="0"/>
                <a:cs typeface="Calibri" panose="020F0502020204030204" pitchFamily="34" charset="0"/>
              </a:rPr>
              <a:t>Out of 15 reports </a:t>
            </a:r>
            <a:r>
              <a:rPr lang="en-US" sz="2000" dirty="0">
                <a:latin typeface="Calibri" panose="020F0502020204030204" pitchFamily="34" charset="0"/>
                <a:cs typeface="Calibri" panose="020F0502020204030204" pitchFamily="34" charset="0"/>
                <a:sym typeface="Wingdings" pitchFamily="2" charset="2"/>
              </a:rPr>
              <a:t> 1 went through the formal investigation and hearing process under the Sexual Misconduct policy.  </a:t>
            </a:r>
          </a:p>
          <a:p>
            <a:endParaRPr lang="en-US" sz="2000" dirty="0"/>
          </a:p>
        </p:txBody>
      </p:sp>
      <p:sp>
        <p:nvSpPr>
          <p:cNvPr id="3" name="Title 2">
            <a:extLst>
              <a:ext uri="{FF2B5EF4-FFF2-40B4-BE49-F238E27FC236}">
                <a16:creationId xmlns:a16="http://schemas.microsoft.com/office/drawing/2014/main" id="{EED78A66-8D7F-2855-2915-618AC40CD11A}"/>
              </a:ext>
            </a:extLst>
          </p:cNvPr>
          <p:cNvSpPr>
            <a:spLocks noGrp="1"/>
          </p:cNvSpPr>
          <p:nvPr>
            <p:ph type="title"/>
          </p:nvPr>
        </p:nvSpPr>
        <p:spPr/>
        <p:txBody>
          <a:bodyPr/>
          <a:lstStyle/>
          <a:p>
            <a:r>
              <a:rPr lang="en-US" sz="3600" dirty="0">
                <a:latin typeface="Calibri" panose="020F0502020204030204" pitchFamily="34" charset="0"/>
                <a:cs typeface="Calibri" panose="020F0502020204030204" pitchFamily="34" charset="0"/>
              </a:rPr>
              <a:t>Review of 2022-23 reports</a:t>
            </a:r>
          </a:p>
        </p:txBody>
      </p:sp>
    </p:spTree>
    <p:extLst>
      <p:ext uri="{BB962C8B-B14F-4D97-AF65-F5344CB8AC3E}">
        <p14:creationId xmlns:p14="http://schemas.microsoft.com/office/powerpoint/2010/main" val="388934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font, design&#10;&#10;Description automatically generated">
            <a:extLst>
              <a:ext uri="{FF2B5EF4-FFF2-40B4-BE49-F238E27FC236}">
                <a16:creationId xmlns:a16="http://schemas.microsoft.com/office/drawing/2014/main" id="{37B9B97D-97FC-6743-0999-BA500103D3B3}"/>
              </a:ext>
            </a:extLst>
          </p:cNvPr>
          <p:cNvPicPr>
            <a:picLocks noChangeAspect="1"/>
          </p:cNvPicPr>
          <p:nvPr/>
        </p:nvPicPr>
        <p:blipFill>
          <a:blip r:embed="rId2"/>
          <a:stretch>
            <a:fillRect/>
          </a:stretch>
        </p:blipFill>
        <p:spPr>
          <a:xfrm>
            <a:off x="0" y="0"/>
            <a:ext cx="12059322" cy="6680946"/>
          </a:xfrm>
          <a:prstGeom prst="rect">
            <a:avLst/>
          </a:prstGeom>
        </p:spPr>
      </p:pic>
    </p:spTree>
    <p:extLst>
      <p:ext uri="{BB962C8B-B14F-4D97-AF65-F5344CB8AC3E}">
        <p14:creationId xmlns:p14="http://schemas.microsoft.com/office/powerpoint/2010/main" val="145512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8FB519-3A69-7047-E457-4A22466CD3E8}"/>
              </a:ext>
            </a:extLst>
          </p:cNvPr>
          <p:cNvSpPr>
            <a:spLocks noGrp="1"/>
          </p:cNvSpPr>
          <p:nvPr>
            <p:ph sz="half" idx="2"/>
          </p:nvPr>
        </p:nvSpPr>
        <p:spPr>
          <a:xfrm>
            <a:off x="815008" y="1376979"/>
            <a:ext cx="10515601" cy="4580402"/>
          </a:xfrm>
        </p:spPr>
        <p:txBody>
          <a:bodyPr>
            <a:normAutofit/>
          </a:bodyPr>
          <a:lstStyle/>
          <a:p>
            <a:pPr marL="0" indent="0">
              <a:buNone/>
            </a:pPr>
            <a:r>
              <a:rPr lang="en-US" sz="2000" dirty="0">
                <a:latin typeface="Calibri" panose="020F0502020204030204" pitchFamily="34" charset="0"/>
                <a:cs typeface="Calibri" panose="020F0502020204030204" pitchFamily="34" charset="0"/>
              </a:rPr>
              <a:t>More changes are coming…</a:t>
            </a:r>
          </a:p>
          <a:p>
            <a:r>
              <a:rPr lang="en-US" sz="2000" dirty="0">
                <a:latin typeface="Calibri" panose="020F0502020204030204" pitchFamily="34" charset="0"/>
                <a:cs typeface="Calibri" panose="020F0502020204030204" pitchFamily="34" charset="0"/>
              </a:rPr>
              <a:t>On July 12, 2022, the Department of Education published proposed revisions to Title IX regulations in the Federal Register. </a:t>
            </a:r>
          </a:p>
          <a:p>
            <a:r>
              <a:rPr lang="en-US" sz="2000" dirty="0">
                <a:latin typeface="Calibri" panose="020F0502020204030204" pitchFamily="34" charset="0"/>
                <a:cs typeface="Calibri" panose="020F0502020204030204" pitchFamily="34" charset="0"/>
              </a:rPr>
              <a:t>During the required public comment period, the Department received more than 240,000 comments on the proposed revisions.</a:t>
            </a:r>
          </a:p>
          <a:p>
            <a:r>
              <a:rPr lang="en-US" sz="2000" dirty="0">
                <a:latin typeface="Calibri" panose="020F0502020204030204" pitchFamily="34" charset="0"/>
                <a:cs typeface="Calibri" panose="020F0502020204030204" pitchFamily="34" charset="0"/>
              </a:rPr>
              <a:t>The estimated date for final Title IX regulations was set for May 2023.  New date for final regs was extended to October 2023. </a:t>
            </a:r>
          </a:p>
          <a:p>
            <a:r>
              <a:rPr lang="en-US" sz="2000" dirty="0">
                <a:latin typeface="Calibri" panose="020F0502020204030204" pitchFamily="34" charset="0"/>
                <a:cs typeface="Calibri" panose="020F0502020204030204" pitchFamily="34" charset="0"/>
              </a:rPr>
              <a:t>No changes to the NDSCS Policy for at least the start of Fall 2023 semester.  </a:t>
            </a:r>
          </a:p>
          <a:p>
            <a:endParaRPr lang="en-US" dirty="0"/>
          </a:p>
          <a:p>
            <a:endParaRPr lang="en-US" dirty="0"/>
          </a:p>
        </p:txBody>
      </p:sp>
      <p:sp>
        <p:nvSpPr>
          <p:cNvPr id="3" name="Title 2">
            <a:extLst>
              <a:ext uri="{FF2B5EF4-FFF2-40B4-BE49-F238E27FC236}">
                <a16:creationId xmlns:a16="http://schemas.microsoft.com/office/drawing/2014/main" id="{8184F640-7FE9-26F4-C3FA-C8934E218CFC}"/>
              </a:ext>
            </a:extLst>
          </p:cNvPr>
          <p:cNvSpPr>
            <a:spLocks noGrp="1"/>
          </p:cNvSpPr>
          <p:nvPr>
            <p:ph type="title"/>
          </p:nvPr>
        </p:nvSpPr>
        <p:spPr>
          <a:xfrm>
            <a:off x="595884" y="164592"/>
            <a:ext cx="11022232" cy="736027"/>
          </a:xfrm>
        </p:spPr>
        <p:txBody>
          <a:bodyPr/>
          <a:lstStyle/>
          <a:p>
            <a:r>
              <a:rPr lang="en-US" sz="3600" dirty="0">
                <a:latin typeface="Calibri" panose="020F0502020204030204" pitchFamily="34" charset="0"/>
                <a:cs typeface="Calibri" panose="020F0502020204030204" pitchFamily="34" charset="0"/>
              </a:rPr>
              <a:t>Title IX in 2022-23</a:t>
            </a:r>
          </a:p>
        </p:txBody>
      </p:sp>
    </p:spTree>
    <p:extLst>
      <p:ext uri="{BB962C8B-B14F-4D97-AF65-F5344CB8AC3E}">
        <p14:creationId xmlns:p14="http://schemas.microsoft.com/office/powerpoint/2010/main" val="198025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493A43-4ED8-2BD5-1DBD-B24C7D7DB563}"/>
              </a:ext>
            </a:extLst>
          </p:cNvPr>
          <p:cNvSpPr>
            <a:spLocks noGrp="1"/>
          </p:cNvSpPr>
          <p:nvPr>
            <p:ph sz="half" idx="2"/>
          </p:nvPr>
        </p:nvSpPr>
        <p:spPr>
          <a:xfrm>
            <a:off x="304800" y="736600"/>
            <a:ext cx="11313316" cy="5220781"/>
          </a:xfrm>
        </p:spPr>
        <p:txBody>
          <a:bodyPr>
            <a:normAutofit/>
          </a:bodyPr>
          <a:lstStyle/>
          <a:p>
            <a:r>
              <a:rPr lang="en-US" sz="2000" dirty="0">
                <a:latin typeface="Calibri" panose="020F0502020204030204" pitchFamily="34" charset="0"/>
                <a:cs typeface="Calibri" panose="020F0502020204030204" pitchFamily="34" charset="0"/>
              </a:rPr>
              <a:t>What could change?  </a:t>
            </a:r>
          </a:p>
          <a:p>
            <a:pPr lvl="1"/>
            <a:r>
              <a:rPr lang="en-US" sz="2000" dirty="0">
                <a:latin typeface="Calibri" panose="020F0502020204030204" pitchFamily="34" charset="0"/>
                <a:cs typeface="Calibri" panose="020F0502020204030204" pitchFamily="34" charset="0"/>
              </a:rPr>
              <a:t>The narrow definition of Title IX sexual harassment complaints.  </a:t>
            </a:r>
          </a:p>
          <a:p>
            <a:pPr lvl="1"/>
            <a:r>
              <a:rPr lang="en-US" sz="2000" dirty="0">
                <a:latin typeface="Calibri" panose="020F0502020204030204" pitchFamily="34" charset="0"/>
                <a:cs typeface="Calibri" panose="020F0502020204030204" pitchFamily="34" charset="0"/>
              </a:rPr>
              <a:t>Current definition of sexual harassment in Title IX policy:</a:t>
            </a:r>
          </a:p>
          <a:p>
            <a:pPr lvl="2"/>
            <a:r>
              <a:rPr lang="en-US" sz="1800" dirty="0">
                <a:latin typeface="Calibri" panose="020F0502020204030204" pitchFamily="34" charset="0"/>
                <a:cs typeface="Calibri" panose="020F0502020204030204" pitchFamily="34" charset="0"/>
              </a:rPr>
              <a:t>Conduct, on the basis of sex, constituting one (or more) of the following:</a:t>
            </a:r>
          </a:p>
          <a:p>
            <a:pPr marL="1771650" lvl="3" indent="-400050">
              <a:buFont typeface="+mj-lt"/>
              <a:buAutoNum type="romanLcPeriod"/>
            </a:pPr>
            <a:r>
              <a:rPr lang="en-US" sz="1800" dirty="0">
                <a:latin typeface="Calibri" panose="020F0502020204030204" pitchFamily="34" charset="0"/>
                <a:cs typeface="Calibri" panose="020F0502020204030204" pitchFamily="34" charset="0"/>
              </a:rPr>
              <a:t>An employee of NDSCS conditioning the provision of an aid, benefit, or service of NDSCS on an individual’s participation in unwelcome sexual conduct (Quid Pro Quo);</a:t>
            </a:r>
          </a:p>
          <a:p>
            <a:pPr marL="1771650" lvl="3" indent="-400050">
              <a:buFont typeface="+mj-lt"/>
              <a:buAutoNum type="romanLcPeriod"/>
            </a:pPr>
            <a:r>
              <a:rPr lang="en-US" sz="1800" dirty="0">
                <a:latin typeface="Calibri" panose="020F0502020204030204" pitchFamily="34" charset="0"/>
                <a:cs typeface="Calibri" panose="020F0502020204030204" pitchFamily="34" charset="0"/>
              </a:rPr>
              <a:t>Unwelcome conduct determined by a reasonable person to be so severe, pervasive, and objectively offensive that it effectively denies a person equal access to NDSCS’s educational program or activity; or</a:t>
            </a:r>
          </a:p>
          <a:p>
            <a:pPr marL="1771650" lvl="3" indent="-400050">
              <a:buFont typeface="+mj-lt"/>
              <a:buAutoNum type="romanLcPeriod"/>
            </a:pPr>
            <a:r>
              <a:rPr lang="en-US" sz="1800" dirty="0">
                <a:latin typeface="Calibri" panose="020F0502020204030204" pitchFamily="34" charset="0"/>
                <a:cs typeface="Calibri" panose="020F0502020204030204" pitchFamily="34" charset="0"/>
              </a:rPr>
              <a:t>Sexual assault, dating violence, domestic violence, or stalking.</a:t>
            </a:r>
          </a:p>
          <a:p>
            <a:pPr lvl="1"/>
            <a:endParaRPr lang="en-US" sz="2000" dirty="0"/>
          </a:p>
          <a:p>
            <a:endParaRPr lang="en-US" dirty="0"/>
          </a:p>
        </p:txBody>
      </p:sp>
      <p:sp>
        <p:nvSpPr>
          <p:cNvPr id="3" name="Title 2">
            <a:extLst>
              <a:ext uri="{FF2B5EF4-FFF2-40B4-BE49-F238E27FC236}">
                <a16:creationId xmlns:a16="http://schemas.microsoft.com/office/drawing/2014/main" id="{3E95CFFC-CE8B-DCAB-1DA4-2DBD404165C8}"/>
              </a:ext>
            </a:extLst>
          </p:cNvPr>
          <p:cNvSpPr>
            <a:spLocks noGrp="1"/>
          </p:cNvSpPr>
          <p:nvPr>
            <p:ph type="title"/>
          </p:nvPr>
        </p:nvSpPr>
        <p:spPr>
          <a:xfrm>
            <a:off x="595884" y="164592"/>
            <a:ext cx="11022232" cy="736027"/>
          </a:xfrm>
        </p:spPr>
        <p:txBody>
          <a:bodyPr/>
          <a:lstStyle/>
          <a:p>
            <a:r>
              <a:rPr lang="en-US" dirty="0">
                <a:latin typeface="Calibri" panose="020F0502020204030204" pitchFamily="34" charset="0"/>
                <a:cs typeface="Calibri" panose="020F0502020204030204" pitchFamily="34" charset="0"/>
              </a:rPr>
              <a:t>Proposed changes</a:t>
            </a:r>
          </a:p>
        </p:txBody>
      </p:sp>
    </p:spTree>
    <p:extLst>
      <p:ext uri="{BB962C8B-B14F-4D97-AF65-F5344CB8AC3E}">
        <p14:creationId xmlns:p14="http://schemas.microsoft.com/office/powerpoint/2010/main" val="193349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0B97A0-59E7-5D67-3F79-A12189677710}"/>
              </a:ext>
            </a:extLst>
          </p:cNvPr>
          <p:cNvSpPr>
            <a:spLocks noGrp="1"/>
          </p:cNvSpPr>
          <p:nvPr>
            <p:ph sz="half" idx="2"/>
          </p:nvPr>
        </p:nvSpPr>
        <p:spPr>
          <a:xfrm>
            <a:off x="595884" y="1554480"/>
            <a:ext cx="10364216" cy="4402901"/>
          </a:xfrm>
        </p:spPr>
        <p:txBody>
          <a:bodyPr/>
          <a:lstStyle/>
          <a:p>
            <a:pPr lvl="1"/>
            <a:r>
              <a:rPr lang="en-US" sz="2000" dirty="0">
                <a:latin typeface="Calibri" panose="020F0502020204030204" pitchFamily="34" charset="0"/>
                <a:cs typeface="Calibri" panose="020F0502020204030204" pitchFamily="34" charset="0"/>
              </a:rPr>
              <a:t>Proposed regulations include sex stereotypes, pregnancy, sexual orientation and gender identity within the sexual harassment definition.</a:t>
            </a:r>
          </a:p>
          <a:p>
            <a:pPr lvl="1"/>
            <a:r>
              <a:rPr lang="en-US" sz="2000" dirty="0">
                <a:latin typeface="Calibri" panose="020F0502020204030204" pitchFamily="34" charset="0"/>
                <a:cs typeface="Calibri" panose="020F0502020204030204" pitchFamily="34" charset="0"/>
              </a:rPr>
              <a:t>Expands the scope of Title IX to include sex-based conduct contributing to a hostile environment that occurred outside the recipient’s educational program or activity or outside the US</a:t>
            </a:r>
          </a:p>
          <a:p>
            <a:pPr lvl="1"/>
            <a:r>
              <a:rPr lang="en-US" sz="2000" dirty="0">
                <a:latin typeface="Calibri" panose="020F0502020204030204" pitchFamily="34" charset="0"/>
                <a:cs typeface="Calibri" panose="020F0502020204030204" pitchFamily="34" charset="0"/>
              </a:rPr>
              <a:t>Changing hostile environment harassment from severe, pervasive and objectively offensive back to severe or pervasive. </a:t>
            </a:r>
            <a:endParaRPr lang="en-US" sz="1800" dirty="0">
              <a:latin typeface="Calibri" panose="020F0502020204030204" pitchFamily="34" charset="0"/>
              <a:cs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B81F8E96-9CB5-9E28-A5A9-356FEB35B19C}"/>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Proposed changes</a:t>
            </a:r>
            <a:endParaRPr lang="en-US" dirty="0"/>
          </a:p>
        </p:txBody>
      </p:sp>
    </p:spTree>
    <p:extLst>
      <p:ext uri="{BB962C8B-B14F-4D97-AF65-F5344CB8AC3E}">
        <p14:creationId xmlns:p14="http://schemas.microsoft.com/office/powerpoint/2010/main" val="1577981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088908-0347-5E58-53E4-88B55CB033B0}"/>
              </a:ext>
            </a:extLst>
          </p:cNvPr>
          <p:cNvSpPr>
            <a:spLocks noGrp="1"/>
          </p:cNvSpPr>
          <p:nvPr>
            <p:ph sz="half" idx="2"/>
          </p:nvPr>
        </p:nvSpPr>
        <p:spPr>
          <a:xfrm>
            <a:off x="406400" y="685800"/>
            <a:ext cx="11211716" cy="5271582"/>
          </a:xfrm>
        </p:spPr>
        <p:txBody>
          <a:bodyPr>
            <a:normAutofit fontScale="92500" lnSpcReduction="20000"/>
          </a:bodyPr>
          <a:lstStyle/>
          <a:p>
            <a:r>
              <a:rPr lang="en-US" sz="1800" b="1" dirty="0">
                <a:latin typeface="Calibri" panose="020F0502020204030204" pitchFamily="34" charset="0"/>
                <a:cs typeface="Calibri" panose="020F0502020204030204" pitchFamily="34" charset="0"/>
              </a:rPr>
              <a:t>Definitions </a:t>
            </a:r>
            <a:r>
              <a:rPr lang="en-US" sz="1800" dirty="0">
                <a:latin typeface="Calibri" panose="020F0502020204030204" pitchFamily="34" charset="0"/>
                <a:cs typeface="Calibri" panose="020F0502020204030204" pitchFamily="34" charset="0"/>
              </a:rPr>
              <a:t>– modifications to several - a couple of examples:</a:t>
            </a:r>
          </a:p>
          <a:p>
            <a:pPr lvl="1"/>
            <a:r>
              <a:rPr lang="en-US" sz="1800" dirty="0">
                <a:latin typeface="Calibri" panose="020F0502020204030204" pitchFamily="34" charset="0"/>
                <a:cs typeface="Calibri" panose="020F0502020204030204" pitchFamily="34" charset="0"/>
              </a:rPr>
              <a:t>Retaliation (which has not been defined in regulations previously) would be defined as: </a:t>
            </a:r>
          </a:p>
          <a:p>
            <a:pPr lvl="2"/>
            <a:r>
              <a:rPr lang="en-US" sz="1800" dirty="0">
                <a:latin typeface="Calibri" panose="020F0502020204030204" pitchFamily="34" charset="0"/>
                <a:cs typeface="Calibri" panose="020F0502020204030204" pitchFamily="34" charset="0"/>
              </a:rPr>
              <a:t>Intimidation, threats, coercion, or discrimination against anyone because the person has reported possible sex discrimination, made a sex-discrimination complaint, or participated in any way in a recipient’s Title IX process. </a:t>
            </a:r>
          </a:p>
          <a:p>
            <a:pPr lvl="1"/>
            <a:r>
              <a:rPr lang="en-US" sz="1800" dirty="0">
                <a:latin typeface="Calibri" panose="020F0502020204030204" pitchFamily="34" charset="0"/>
                <a:cs typeface="Calibri" panose="020F0502020204030204" pitchFamily="34" charset="0"/>
              </a:rPr>
              <a:t>Complaint is defined as either oral or written.  The 2020 regs are heavy on everything being written/formal. </a:t>
            </a:r>
          </a:p>
          <a:p>
            <a:r>
              <a:rPr lang="en-US" sz="1800" b="1" dirty="0">
                <a:latin typeface="Calibri" panose="020F0502020204030204" pitchFamily="34" charset="0"/>
                <a:cs typeface="Calibri" panose="020F0502020204030204" pitchFamily="34" charset="0"/>
              </a:rPr>
              <a:t>Supportive measures </a:t>
            </a:r>
            <a:r>
              <a:rPr lang="en-US" sz="1800" dirty="0">
                <a:latin typeface="Calibri" panose="020F0502020204030204" pitchFamily="34" charset="0"/>
                <a:cs typeface="Calibri" panose="020F0502020204030204" pitchFamily="34" charset="0"/>
              </a:rPr>
              <a:t>– still need to be provided to both parties and intended to restore and preserve access even-handedly.</a:t>
            </a:r>
          </a:p>
          <a:p>
            <a:pPr lvl="1"/>
            <a:r>
              <a:rPr lang="en-US" sz="1800" dirty="0">
                <a:latin typeface="Calibri" panose="020F0502020204030204" pitchFamily="34" charset="0"/>
                <a:cs typeface="Calibri" panose="020F0502020204030204" pitchFamily="34" charset="0"/>
              </a:rPr>
              <a:t>Proposed regs state supportive measures may burden a respondent during the grievance procedure and may not be more restrictive than necessary to restore or preserve Complainant’s access to program or activity.</a:t>
            </a:r>
          </a:p>
          <a:p>
            <a:pPr lvl="1"/>
            <a:r>
              <a:rPr lang="en-US" sz="1800" dirty="0">
                <a:latin typeface="Calibri" panose="020F0502020204030204" pitchFamily="34" charset="0"/>
                <a:cs typeface="Calibri" panose="020F0502020204030204" pitchFamily="34" charset="0"/>
              </a:rPr>
              <a:t>2020 regs added language that stated the supportive measures may not “unreasonably burden the other party.”</a:t>
            </a:r>
          </a:p>
          <a:p>
            <a:r>
              <a:rPr lang="en-US" sz="1800" b="1" i="0" u="none" strike="noStrike" dirty="0">
                <a:solidFill>
                  <a:srgbClr val="000000"/>
                </a:solidFill>
                <a:effectLst/>
                <a:latin typeface="Calibri" panose="020F0502020204030204" pitchFamily="34" charset="0"/>
                <a:cs typeface="Calibri" panose="020F0502020204030204" pitchFamily="34" charset="0"/>
              </a:rPr>
              <a:t>Investigations </a:t>
            </a:r>
            <a:r>
              <a:rPr lang="en-US" sz="1800" b="0" i="0" u="none" strike="noStrike" dirty="0">
                <a:solidFill>
                  <a:srgbClr val="000000"/>
                </a:solidFill>
                <a:effectLst/>
                <a:latin typeface="Calibri" panose="020F0502020204030204" pitchFamily="34" charset="0"/>
                <a:cs typeface="Calibri" panose="020F0502020204030204" pitchFamily="34" charset="0"/>
              </a:rPr>
              <a:t>– proposed regs state that each party needs to have equitable access to only ‘relevant’ evidence or to an investigation report that summarizes the relevant evidence (no more providing ALL evidence, relevant or not, then waiting 10 days, then preparing a prelim report, then providing another 10 days… yes!)</a:t>
            </a:r>
          </a:p>
          <a:p>
            <a:endParaRPr lang="en-US" sz="2000" dirty="0"/>
          </a:p>
        </p:txBody>
      </p:sp>
      <p:sp>
        <p:nvSpPr>
          <p:cNvPr id="3" name="Title 2">
            <a:extLst>
              <a:ext uri="{FF2B5EF4-FFF2-40B4-BE49-F238E27FC236}">
                <a16:creationId xmlns:a16="http://schemas.microsoft.com/office/drawing/2014/main" id="{ED012616-2D85-A968-CA5B-B83A4BA2AC20}"/>
              </a:ext>
            </a:extLst>
          </p:cNvPr>
          <p:cNvSpPr>
            <a:spLocks noGrp="1"/>
          </p:cNvSpPr>
          <p:nvPr>
            <p:ph type="title"/>
          </p:nvPr>
        </p:nvSpPr>
        <p:spPr>
          <a:xfrm>
            <a:off x="595884" y="164593"/>
            <a:ext cx="11022232" cy="622808"/>
          </a:xfrm>
        </p:spPr>
        <p:txBody>
          <a:bodyPr/>
          <a:lstStyle/>
          <a:p>
            <a:r>
              <a:rPr lang="en-US" dirty="0">
                <a:latin typeface="Calibri" panose="020F0502020204030204" pitchFamily="34" charset="0"/>
                <a:cs typeface="Calibri" panose="020F0502020204030204" pitchFamily="34" charset="0"/>
              </a:rPr>
              <a:t>Proposed changes</a:t>
            </a:r>
          </a:p>
        </p:txBody>
      </p:sp>
    </p:spTree>
    <p:extLst>
      <p:ext uri="{BB962C8B-B14F-4D97-AF65-F5344CB8AC3E}">
        <p14:creationId xmlns:p14="http://schemas.microsoft.com/office/powerpoint/2010/main" val="166397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NDSCS Brand">
      <a:dk1>
        <a:srgbClr val="000000"/>
      </a:dk1>
      <a:lt1>
        <a:srgbClr val="FFFFFF"/>
      </a:lt1>
      <a:dk2>
        <a:srgbClr val="CC0033"/>
      </a:dk2>
      <a:lt2>
        <a:srgbClr val="444444"/>
      </a:lt2>
      <a:accent1>
        <a:srgbClr val="891D30"/>
      </a:accent1>
      <a:accent2>
        <a:srgbClr val="FFAB33"/>
      </a:accent2>
      <a:accent3>
        <a:srgbClr val="02B3D3"/>
      </a:accent3>
      <a:accent4>
        <a:srgbClr val="8BA33E"/>
      </a:accent4>
      <a:accent5>
        <a:srgbClr val="BBBBBB"/>
      </a:accent5>
      <a:accent6>
        <a:srgbClr val="D3D3D3"/>
      </a:accent6>
      <a:hlink>
        <a:srgbClr val="FFFFFF"/>
      </a:hlink>
      <a:folHlink>
        <a:srgbClr val="FFFFFF"/>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357351_Dark modernist presentation_mlw -v2" id="{02C8D846-7DC8-4EFF-94D8-823DF779E3A7}" vid="{402D83F6-A512-43E7-B905-390BB489C0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7f9b5e87859ce6d7eedbdc6e4e4205c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5e0075ee7624d6a846e01eb6183742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6A0F1FB-B1B3-48EC-BFEE-FC0094A34C28}">
  <ds:schemaRefs>
    <ds:schemaRef ds:uri="http://schemas.microsoft.com/sharepoint/v3/contenttype/forms"/>
  </ds:schemaRefs>
</ds:datastoreItem>
</file>

<file path=customXml/itemProps2.xml><?xml version="1.0" encoding="utf-8"?>
<ds:datastoreItem xmlns:ds="http://schemas.openxmlformats.org/officeDocument/2006/customXml" ds:itemID="{1B834546-CF5A-40F0-B105-33C88EC05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1340EA-4D3D-470F-B5D6-C0F62307940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Office Theme</Template>
  <TotalTime>8427</TotalTime>
  <Words>2142</Words>
  <Application>Microsoft Macintosh PowerPoint</Application>
  <PresentationFormat>Widescreen</PresentationFormat>
  <Paragraphs>183</Paragraphs>
  <Slides>27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Symbol</vt:lpstr>
      <vt:lpstr>Tw Cen MT</vt:lpstr>
      <vt:lpstr>Office Theme</vt:lpstr>
      <vt:lpstr>Title IX Team Meeting</vt:lpstr>
      <vt:lpstr>Agenda</vt:lpstr>
      <vt:lpstr>Review of 2022-23 reports</vt:lpstr>
      <vt:lpstr>Review of 2022-23 reports</vt:lpstr>
      <vt:lpstr>PowerPoint Presentation</vt:lpstr>
      <vt:lpstr>Title IX in 2022-23</vt:lpstr>
      <vt:lpstr>Proposed changes</vt:lpstr>
      <vt:lpstr>Proposed changes</vt:lpstr>
      <vt:lpstr>Proposed changes</vt:lpstr>
      <vt:lpstr>Proposed changes</vt:lpstr>
      <vt:lpstr>Title IX &amp; Athletics</vt:lpstr>
      <vt:lpstr>The current landscape</vt:lpstr>
      <vt:lpstr>Proposed Changes</vt:lpstr>
      <vt:lpstr>PowerPoint Presentation</vt:lpstr>
      <vt:lpstr>Ndus mou for title ix shared services</vt:lpstr>
      <vt:lpstr>Title ix shared drive</vt:lpstr>
      <vt:lpstr>templates</vt:lpstr>
      <vt:lpstr>Investigation refreshers</vt:lpstr>
      <vt:lpstr>Investigator responsibilities</vt:lpstr>
      <vt:lpstr>Remaining impartial</vt:lpstr>
      <vt:lpstr>Prejudgment</vt:lpstr>
      <vt:lpstr>Prejudgment</vt:lpstr>
      <vt:lpstr>Hypothetical - bias</vt:lpstr>
      <vt:lpstr>Hypothetical – conflict of interest</vt:lpstr>
      <vt:lpstr>Hypothetical - prejudgment</vt:lpstr>
      <vt:lpstr>Additional training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GOES HERE</dc:title>
  <dc:creator>Truesdell, Rebecca</dc:creator>
  <cp:lastModifiedBy>Herbranson, Alissa</cp:lastModifiedBy>
  <cp:revision>99</cp:revision>
  <dcterms:created xsi:type="dcterms:W3CDTF">2020-09-17T13:14:50Z</dcterms:created>
  <dcterms:modified xsi:type="dcterms:W3CDTF">2023-07-24T18:13:44Z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